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6" r:id="rId12"/>
    <p:sldId id="267" r:id="rId13"/>
    <p:sldId id="270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4036" y="304800"/>
            <a:ext cx="965915" cy="457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9C8D29-79FA-7426-72E0-83FD39FDCB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388" y="6349205"/>
            <a:ext cx="457200" cy="4352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4036" y="304800"/>
            <a:ext cx="965915" cy="457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F00C25-7790-0589-4494-A43D90BF72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388" y="6349205"/>
            <a:ext cx="457200" cy="4352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C2gauge.com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C2machining.com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tif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36000"/>
            <a:lum/>
          </a:blip>
          <a:srcRect/>
          <a:stretch>
            <a:fillRect t="-60000" b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C2gauge.com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C2machining.com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Roboto Light" pitchFamily="2" charset="0"/>
          <a:ea typeface="Roboto Light" pitchFamily="2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Roboto Light" pitchFamily="2" charset="0"/>
          <a:ea typeface="Roboto Light" pitchFamily="2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Roboto Light" pitchFamily="2" charset="0"/>
          <a:ea typeface="Roboto Light" pitchFamily="2" charset="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Roboto Light" pitchFamily="2" charset="0"/>
          <a:ea typeface="Roboto Light" pitchFamily="2" charset="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Roboto Light" pitchFamily="2" charset="0"/>
          <a:ea typeface="Roboto Light" pitchFamily="2" charset="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Roboto Light" pitchFamily="2" charset="0"/>
          <a:ea typeface="Roboto Light" pitchFamily="2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tiff"/><Relationship Id="rId4" Type="http://schemas.openxmlformats.org/officeDocument/2006/relationships/image" Target="../media/image20.tif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qualitymag.com/articles/85504-case-studies-a-modular-fix" TargetMode="External"/><Relationship Id="rId13" Type="http://schemas.openxmlformats.org/officeDocument/2006/relationships/hyperlink" Target="https://www.qualitymag.com/articles/84195-probes-push-cmms-forward" TargetMode="External"/><Relationship Id="rId3" Type="http://schemas.openxmlformats.org/officeDocument/2006/relationships/hyperlink" Target="https://www.qualitymag.com/articles/95946-modular-fixturing-for-clay-model-making-today" TargetMode="External"/><Relationship Id="rId7" Type="http://schemas.openxmlformats.org/officeDocument/2006/relationships/hyperlink" Target="https://www.qualitymag.com/articles/85968-quality-101-modular-fixturing-takes-off" TargetMode="External"/><Relationship Id="rId12" Type="http://schemas.openxmlformats.org/officeDocument/2006/relationships/hyperlink" Target="https://www.qualitymag.com/articles/85933-five-steps-to-selecting-styli" TargetMode="External"/><Relationship Id="rId2" Type="http://schemas.openxmlformats.org/officeDocument/2006/relationships/hyperlink" Target="https://www.qualitymag.com/articles/96660-modular-tooling-keeps-on-truckin" TargetMode="External"/><Relationship Id="rId16" Type="http://schemas.openxmlformats.org/officeDocument/2006/relationships/hyperlink" Target="../../usb_stick/catalogs-literature/ms_complete_201110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qualitymag.com/articles/93902-modular-tooling-evolves" TargetMode="External"/><Relationship Id="rId11" Type="http://schemas.openxmlformats.org/officeDocument/2006/relationships/hyperlink" Target="../../usb_stick/catalogs-literature/amt_catalog_2020_studio-tools.pdf" TargetMode="External"/><Relationship Id="rId5" Type="http://schemas.openxmlformats.org/officeDocument/2006/relationships/hyperlink" Target="https://www.qualitymag.com/articles/94424-modular-fixturing-how-it-works" TargetMode="External"/><Relationship Id="rId15" Type="http://schemas.openxmlformats.org/officeDocument/2006/relationships/hyperlink" Target="https://www.qualitymag.com/articles/96979-what-is-uncertainty-in-metrology-its-truly-a-deep-sensitive-subject" TargetMode="External"/><Relationship Id="rId10" Type="http://schemas.openxmlformats.org/officeDocument/2006/relationships/hyperlink" Target="../../usb_stick/catalogs-literature/amt_catalog_202004.pdf" TargetMode="External"/><Relationship Id="rId4" Type="http://schemas.openxmlformats.org/officeDocument/2006/relationships/hyperlink" Target="https://www.qualitymag.com/articles/95544-fixturing-101-the-sky-is-the-limit" TargetMode="External"/><Relationship Id="rId9" Type="http://schemas.openxmlformats.org/officeDocument/2006/relationships/hyperlink" Target="https://www.qualitymag.com/articles/84005-simplicity-key-to-cmm-fixturing" TargetMode="External"/><Relationship Id="rId14" Type="http://schemas.openxmlformats.org/officeDocument/2006/relationships/hyperlink" Target="../../usb_stick/catalogs-literature/sty_complete_web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margage.com/" TargetMode="External"/><Relationship Id="rId2" Type="http://schemas.openxmlformats.org/officeDocument/2006/relationships/hyperlink" Target="mailto:pwminc@pmargage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mericanmodulartooling.com/" TargetMode="External"/><Relationship Id="rId5" Type="http://schemas.openxmlformats.org/officeDocument/2006/relationships/hyperlink" Target="mailto:lmarino@pmargage.com" TargetMode="External"/><Relationship Id="rId4" Type="http://schemas.openxmlformats.org/officeDocument/2006/relationships/hyperlink" Target="http://www.shoppwm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676400"/>
            <a:ext cx="8229600" cy="8382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Large Part Applications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5098" y="457200"/>
            <a:ext cx="2253802" cy="1066800"/>
          </a:xfrm>
          <a:prstGeom prst="rect">
            <a:avLst/>
          </a:prstGeom>
        </p:spPr>
      </p:pic>
      <p:pic>
        <p:nvPicPr>
          <p:cNvPr id="5" name="Picture 4" descr="Holding Fixture &amp; Part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689706" y="2438400"/>
            <a:ext cx="6006494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rge part tilted-trunnion-ngc_mask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736" y="1694688"/>
            <a:ext cx="5084064" cy="45537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2725" y="914400"/>
            <a:ext cx="4605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Times New Roman" pitchFamily="18" charset="0"/>
              </a:rPr>
              <a:t>Tool, tilted using </a:t>
            </a:r>
            <a:r>
              <a:rPr lang="en-US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Times New Roman" pitchFamily="18" charset="0"/>
              </a:rPr>
              <a:t>Trunnion</a:t>
            </a:r>
            <a:r>
              <a:rPr lang="en-US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Times New Roman" pitchFamily="18" charset="0"/>
              </a:rPr>
              <a:t> for work position.</a:t>
            </a:r>
          </a:p>
          <a:p>
            <a:r>
              <a:rPr lang="en-US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Times New Roman" pitchFamily="18" charset="0"/>
              </a:rPr>
              <a:t>Note that the work templates are in place.</a:t>
            </a:r>
          </a:p>
        </p:txBody>
      </p:sp>
      <p:sp>
        <p:nvSpPr>
          <p:cNvPr id="4" name="Line Callout 2 3"/>
          <p:cNvSpPr/>
          <p:nvPr/>
        </p:nvSpPr>
        <p:spPr>
          <a:xfrm>
            <a:off x="6705600" y="3429000"/>
            <a:ext cx="1371600" cy="536448"/>
          </a:xfrm>
          <a:prstGeom prst="borderCallout2">
            <a:avLst>
              <a:gd name="adj1" fmla="val 31188"/>
              <a:gd name="adj2" fmla="val 347"/>
              <a:gd name="adj3" fmla="val 54732"/>
              <a:gd name="adj4" fmla="val -9375"/>
              <a:gd name="adj5" fmla="val 115398"/>
              <a:gd name="adj6" fmla="val -367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Trunnion</a:t>
            </a:r>
            <a:r>
              <a:rPr lang="en-US" sz="1200" dirty="0"/>
              <a:t>  Pivot  here.</a:t>
            </a:r>
          </a:p>
        </p:txBody>
      </p:sp>
      <p:sp>
        <p:nvSpPr>
          <p:cNvPr id="5" name="Line Callout 3 4"/>
          <p:cNvSpPr/>
          <p:nvPr/>
        </p:nvSpPr>
        <p:spPr>
          <a:xfrm>
            <a:off x="1219200" y="3352800"/>
            <a:ext cx="1219200" cy="533400"/>
          </a:xfrm>
          <a:prstGeom prst="borderCallout3">
            <a:avLst>
              <a:gd name="adj1" fmla="val 49336"/>
              <a:gd name="adj2" fmla="val -2651"/>
              <a:gd name="adj3" fmla="val 50553"/>
              <a:gd name="adj4" fmla="val -19335"/>
              <a:gd name="adj5" fmla="val 147854"/>
              <a:gd name="adj6" fmla="val -18919"/>
              <a:gd name="adj7" fmla="val 148135"/>
              <a:gd name="adj8" fmla="val 1286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Trunnion</a:t>
            </a:r>
            <a:r>
              <a:rPr lang="en-US" sz="1200" dirty="0"/>
              <a:t> Pivot here</a:t>
            </a:r>
          </a:p>
        </p:txBody>
      </p:sp>
      <p:sp>
        <p:nvSpPr>
          <p:cNvPr id="9" name="Curved Up Arrow 8"/>
          <p:cNvSpPr/>
          <p:nvPr/>
        </p:nvSpPr>
        <p:spPr>
          <a:xfrm>
            <a:off x="1905000" y="4495800"/>
            <a:ext cx="381000" cy="1524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Down Arrow 9"/>
          <p:cNvSpPr/>
          <p:nvPr/>
        </p:nvSpPr>
        <p:spPr>
          <a:xfrm>
            <a:off x="1905000" y="4267200"/>
            <a:ext cx="381000" cy="1524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710150"/>
              </p:ext>
            </p:extLst>
          </p:nvPr>
        </p:nvGraphicFramePr>
        <p:xfrm>
          <a:off x="304800" y="990600"/>
          <a:ext cx="8458200" cy="5267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33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9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9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 gridSpan="5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Benefits of the American Modular Tooling System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60">
                <a:tc gridSpan="2"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Manufacturing</a:t>
                      </a:r>
                      <a:r>
                        <a:rPr lang="en-US" sz="1500" b="1" baseline="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 and Engineering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 gridSpan="2"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Manufacturing and Assembly</a:t>
                      </a:r>
                    </a:p>
                  </a:txBody>
                  <a:tcPr marB="0" anchor="b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Facility Usage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48% Less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Assembly Labor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70% Less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Lead Time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60% Less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Through-put Increase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45% More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Tooling Costs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44% Less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Accuracy of Assemblies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50% Greater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Tooling Labor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60% Less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Periodic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 Inspection</a:t>
                      </a:r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50% Less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Tooling Design Cost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50% Less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pPr>
                        <a:buFont typeface="Wingdings"/>
                        <a:buChar char="m"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 Reconfigurable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Priceless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Equipment Needs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70% Less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pPr>
                        <a:buFont typeface="Wingdings"/>
                        <a:buChar char="m"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 Modularity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Priceless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Reusable Material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70%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 Reusable</a:t>
                      </a:r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Rapid Engineering Changes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Priceless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Other Benefits</a:t>
                      </a:r>
                    </a:p>
                  </a:txBody>
                  <a:tcPr marB="0" anchor="b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Fewer corrosion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 problems due to hard coat aluminum</a:t>
                      </a:r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Can be used as temporary rate tool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Lower shipping costs due to lighter weight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Less space required for storage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Faster setup at customer facility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Minimal maintenance requirements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Good ROI on leasing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 tool (70% reusable)</a:t>
                      </a:r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Environmentally correct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596976"/>
              </p:ext>
            </p:extLst>
          </p:nvPr>
        </p:nvGraphicFramePr>
        <p:xfrm>
          <a:off x="609600" y="838200"/>
          <a:ext cx="8275320" cy="56977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 gridSpan="5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Material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 Properties of AMT Components</a:t>
                      </a:r>
                      <a:endParaRPr lang="en-US" sz="20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AMT “Professional</a:t>
                      </a:r>
                      <a:r>
                        <a:rPr lang="en-US" sz="1200" b="1" baseline="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 Grade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” </a:t>
                      </a:r>
                      <a:r>
                        <a:rPr lang="en-US" sz="1200" b="1" baseline="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 Extruded Profiles and Locators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AMT “Commercial Grade” Extruded Profiles and Locators</a:t>
                      </a:r>
                    </a:p>
                  </a:txBody>
                  <a:tcPr marB="0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AMT Locator</a:t>
                      </a:r>
                      <a:r>
                        <a:rPr lang="en-US" sz="1200" b="1" baseline="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 and connection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    </a:t>
                      </a:r>
                      <a:r>
                        <a:rPr lang="en-US" sz="1200" b="1" baseline="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 </a:t>
                      </a:r>
                    </a:p>
                    <a:p>
                      <a:r>
                        <a:rPr lang="en-US" sz="1200" b="1" baseline="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                 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Elements</a:t>
                      </a:r>
                    </a:p>
                  </a:txBody>
                  <a:tcPr marB="0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7075-T6, Temper 6</a:t>
                      </a:r>
                      <a:endParaRPr lang="en-US" sz="1200" baseline="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6061-T6,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 Temper 6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2024-T6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KSI Tensile: 78,000 PSI</a:t>
                      </a:r>
                      <a:endParaRPr lang="en-US" sz="1200" baseline="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KSI Tensile: 47,000 PSI</a:t>
                      </a: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KSI Tensile: 69,000 PSI</a:t>
                      </a:r>
                    </a:p>
                  </a:txBody>
                  <a:tcPr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KSI Yield: 68,000 PSI</a:t>
                      </a:r>
                      <a:endParaRPr lang="en-US" sz="1200" baseline="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KSI Yield: 40,000 PSI</a:t>
                      </a: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KSI Yield: 57,000 PSI</a:t>
                      </a:r>
                    </a:p>
                  </a:txBody>
                  <a:tcPr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Hard Coat Anodized</a:t>
                      </a:r>
                      <a:endParaRPr lang="en-US" sz="1200" baseline="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Hard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 Coat Anodized</a:t>
                      </a:r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Hard Coat Anodized</a:t>
                      </a:r>
                    </a:p>
                  </a:txBody>
                  <a:tcPr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Elongation Factor: 6%</a:t>
                      </a:r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Elongation Factor: 8%</a:t>
                      </a: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Elongation Factor: 10%</a:t>
                      </a:r>
                    </a:p>
                  </a:txBody>
                  <a:tcPr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90320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AMT “Special Duty” </a:t>
                      </a:r>
                    </a:p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Extruded Profiles</a:t>
                      </a:r>
                    </a:p>
                  </a:txBody>
                  <a:tcPr marB="0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AMT “Special Duty” </a:t>
                      </a:r>
                    </a:p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Cast Products</a:t>
                      </a:r>
                    </a:p>
                  </a:txBody>
                  <a:tcPr marB="0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6082-T6,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 Temper 6, Special Blend</a:t>
                      </a:r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319, 0-T5 Sand Cast</a:t>
                      </a:r>
                    </a:p>
                  </a:txBody>
                  <a:tcPr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KSI Tensile: 45,000 PSI</a:t>
                      </a: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KSI Tensile: 30,000 PSI</a:t>
                      </a: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KSI Yield: 30,000 PSI</a:t>
                      </a: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KSI Yield: 26,000 PSI</a:t>
                      </a: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Hard Coat Anodized</a:t>
                      </a: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Hard Coat Anodized</a:t>
                      </a: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Elongation Factor: 4.5 - 5.5%</a:t>
                      </a: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Wingdings"/>
                        </a:rPr>
                        <a:t>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Elongation Factor: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 1.5%</a:t>
                      </a:r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3" name="Picture 2" descr="amt_bar_40x40x400.t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733800" y="3098804"/>
            <a:ext cx="1371600" cy="1371600"/>
          </a:xfrm>
          <a:prstGeom prst="rect">
            <a:avLst/>
          </a:prstGeom>
        </p:spPr>
      </p:pic>
      <p:pic>
        <p:nvPicPr>
          <p:cNvPr id="4" name="Picture 3" descr="amt_plate_11021.t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927104" y="3352800"/>
            <a:ext cx="1482432" cy="914400"/>
          </a:xfrm>
          <a:prstGeom prst="rect">
            <a:avLst/>
          </a:prstGeom>
        </p:spPr>
      </p:pic>
      <p:pic>
        <p:nvPicPr>
          <p:cNvPr id="5" name="Picture 4" descr="amt_chase_triple_screw_gray.t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6839878" y="3352800"/>
            <a:ext cx="939970" cy="1066800"/>
          </a:xfrm>
          <a:prstGeom prst="rect">
            <a:avLst/>
          </a:prstGeom>
        </p:spPr>
      </p:pic>
      <p:pic>
        <p:nvPicPr>
          <p:cNvPr id="6" name="Picture 5" descr="amt-14573_view1.t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553200" y="4851404"/>
            <a:ext cx="1828800" cy="15392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E4F3A-0A92-0D77-84B1-0D3B39641325}"/>
              </a:ext>
            </a:extLst>
          </p:cNvPr>
          <p:cNvSpPr txBox="1">
            <a:spLocks/>
          </p:cNvSpPr>
          <p:nvPr/>
        </p:nvSpPr>
        <p:spPr>
          <a:xfrm>
            <a:off x="457200" y="685800"/>
            <a:ext cx="8229600" cy="655638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Press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F63EE2-05BF-8421-FD5E-60E7CB1CEF58}"/>
              </a:ext>
            </a:extLst>
          </p:cNvPr>
          <p:cNvSpPr txBox="1"/>
          <p:nvPr/>
        </p:nvSpPr>
        <p:spPr>
          <a:xfrm flipH="1">
            <a:off x="609600" y="1219200"/>
            <a:ext cx="7620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US" sz="1400" b="1" i="0" dirty="0">
                <a:solidFill>
                  <a:schemeClr val="bg1"/>
                </a:solidFill>
                <a:effectLst/>
              </a:rPr>
              <a:t>American Modular Tooling:</a:t>
            </a:r>
          </a:p>
          <a:p>
            <a:pPr algn="l" fontAlgn="base"/>
            <a:r>
              <a:rPr lang="en-US" sz="1400" b="0" i="0" dirty="0">
                <a:solidFill>
                  <a:schemeClr val="bg1"/>
                </a:solidFill>
                <a:effectLst/>
              </a:rPr>
              <a:t>​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chemeClr val="bg1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Modular Tooling Keeps on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Truckin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'</a:t>
            </a:r>
            <a:r>
              <a:rPr lang="en-US" sz="1400" b="0" i="0" dirty="0">
                <a:solidFill>
                  <a:schemeClr val="bg1"/>
                </a:solidFill>
                <a:effectLst/>
              </a:rPr>
              <a:t>, Quality Magazine, September 2021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chemeClr val="bg1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Modular Fixturing for Clay Model Making Today</a:t>
            </a:r>
            <a:r>
              <a:rPr lang="en-US" sz="1400" b="0" i="0" dirty="0">
                <a:solidFill>
                  <a:schemeClr val="bg1"/>
                </a:solidFill>
                <a:effectLst/>
              </a:rPr>
              <a:t>, Quality Magazine, March 2020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chemeClr val="bg1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Fixturing 101: The Sky's the Limit</a:t>
            </a:r>
            <a:r>
              <a:rPr lang="en-US" sz="1400" b="0" i="0" dirty="0">
                <a:solidFill>
                  <a:schemeClr val="bg1"/>
                </a:solidFill>
                <a:effectLst/>
              </a:rPr>
              <a:t>, Quality Magazine, July 2019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chemeClr val="bg1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Modular Fixturing: How It Works</a:t>
            </a:r>
            <a:r>
              <a:rPr lang="en-US" sz="1400" b="0" i="0" dirty="0">
                <a:solidFill>
                  <a:schemeClr val="bg1"/>
                </a:solidFill>
                <a:effectLst/>
              </a:rPr>
              <a:t>, Quality Magazine, January 2018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chemeClr val="bg1"/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Modular Tooling Evolves</a:t>
            </a:r>
            <a:r>
              <a:rPr lang="en-US" sz="1400" b="0" i="0" dirty="0">
                <a:solidFill>
                  <a:schemeClr val="bg1"/>
                </a:solidFill>
                <a:effectLst/>
              </a:rPr>
              <a:t>, Quality Magazine, April 2017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chemeClr val="bg1"/>
                </a:solidFill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Quality 101: Modular Fixturing Takes Off</a:t>
            </a:r>
            <a:r>
              <a:rPr lang="en-US" sz="1400" b="0" i="0" dirty="0">
                <a:solidFill>
                  <a:schemeClr val="bg1"/>
                </a:solidFill>
                <a:effectLst/>
              </a:rPr>
              <a:t>, Quality Magazine, March 2009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chemeClr val="bg1"/>
                </a:solidFill>
                <a:effectLst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Case Studies: A Modular Fix</a:t>
            </a:r>
            <a:r>
              <a:rPr lang="en-US" sz="1400" b="0" i="0" dirty="0">
                <a:solidFill>
                  <a:schemeClr val="bg1"/>
                </a:solidFill>
                <a:effectLst/>
              </a:rPr>
              <a:t>, Quality Magazine, June 2008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chemeClr val="bg1"/>
                </a:solidFill>
                <a:effectLst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Simplicity Key to CMM Fixturing</a:t>
            </a:r>
            <a:r>
              <a:rPr lang="en-US" sz="1400" b="0" i="0" dirty="0">
                <a:solidFill>
                  <a:schemeClr val="bg1"/>
                </a:solidFill>
                <a:effectLst/>
              </a:rPr>
              <a:t>, Quality Magazine, February 2004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hlinkClick r:id="rId10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American Modular Tooling Full Line Catalog</a:t>
            </a:r>
            <a:endParaRPr lang="en-US" sz="1400" dirty="0">
              <a:solidFill>
                <a:schemeClr val="bg1"/>
              </a:solidFill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chemeClr val="bg1"/>
                </a:solidFill>
                <a:effectLst/>
                <a:hlinkClick r:id="rId11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American Modular Tooling Studio Tools Catalog</a:t>
            </a:r>
            <a:endParaRPr lang="en-US" sz="1400" b="0" i="0" dirty="0">
              <a:solidFill>
                <a:schemeClr val="bg1"/>
              </a:solidFill>
              <a:effectLst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algn="l" fontAlgn="base"/>
            <a:r>
              <a:rPr lang="en-US" sz="1400" b="1" i="0" dirty="0">
                <a:solidFill>
                  <a:schemeClr val="bg1"/>
                </a:solidFill>
                <a:effectLst/>
              </a:rPr>
              <a:t>Styli and CMM Accessories:</a:t>
            </a:r>
          </a:p>
          <a:p>
            <a:pPr algn="l" fontAlgn="base"/>
            <a:r>
              <a:rPr lang="en-US" sz="1400" b="0" i="0" dirty="0">
                <a:solidFill>
                  <a:schemeClr val="bg1"/>
                </a:solidFill>
                <a:effectLst/>
              </a:rPr>
              <a:t>​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chemeClr val="bg1"/>
                </a:solidFill>
                <a:effectLst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Five Steps to Selecting Styli</a:t>
            </a:r>
            <a:r>
              <a:rPr lang="en-US" sz="1400" b="0" i="0" dirty="0">
                <a:solidFill>
                  <a:schemeClr val="bg1"/>
                </a:solidFill>
                <a:effectLst/>
              </a:rPr>
              <a:t>, Quality Magazine, February 2009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chemeClr val="bg1"/>
                </a:solidFill>
                <a:effectLst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Probes Push CMMs Forward</a:t>
            </a:r>
            <a:r>
              <a:rPr lang="en-US" sz="1400" b="0" i="0" dirty="0">
                <a:solidFill>
                  <a:schemeClr val="bg1"/>
                </a:solidFill>
                <a:effectLst/>
              </a:rPr>
              <a:t>, Quality Magazine, May 2003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hlinkClick r:id="rId1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CMM Styli and Accessories Full Line Catalog</a:t>
            </a:r>
            <a:endParaRPr lang="en-US" sz="1400" b="0" i="0" dirty="0">
              <a:solidFill>
                <a:schemeClr val="bg1"/>
              </a:solidFill>
              <a:effectLst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sz="1400" b="0" i="0" dirty="0">
              <a:solidFill>
                <a:schemeClr val="bg1"/>
              </a:solidFill>
              <a:effectLst/>
            </a:endParaRPr>
          </a:p>
          <a:p>
            <a:pPr algn="l" fontAlgn="base"/>
            <a:r>
              <a:rPr lang="en-US" sz="1400" b="1" i="0" dirty="0">
                <a:solidFill>
                  <a:schemeClr val="bg1"/>
                </a:solidFill>
                <a:effectLst/>
              </a:rPr>
              <a:t>Measurements and Standards:</a:t>
            </a:r>
          </a:p>
          <a:p>
            <a:pPr algn="l" fontAlgn="base"/>
            <a:r>
              <a:rPr lang="en-US" sz="1400" b="0" i="0" dirty="0">
                <a:solidFill>
                  <a:schemeClr val="bg1"/>
                </a:solidFill>
                <a:effectLst/>
              </a:rPr>
              <a:t>​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chemeClr val="bg1"/>
                </a:solidFill>
                <a:effectLst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is Uncertainty? In Metrology, It's Truly a Deep, Sensitive Subject</a:t>
            </a:r>
            <a:r>
              <a:rPr lang="en-US" sz="1400" b="0" i="0" dirty="0">
                <a:solidFill>
                  <a:schemeClr val="bg1"/>
                </a:solidFill>
                <a:effectLst/>
              </a:rPr>
              <a:t>, Quality Magazine, May 2022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hlinkClick r:id="rId16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Measurement and Standards Full Line Catalog</a:t>
            </a:r>
            <a:endParaRPr lang="en-US" sz="1400" b="0" i="0" dirty="0">
              <a:solidFill>
                <a:schemeClr val="bg1"/>
              </a:solidFill>
              <a:effectLst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sz="1400" b="0" i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54527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9A0F2EF-7266-B8F0-FE59-171F9E1979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117625"/>
              </p:ext>
            </p:extLst>
          </p:nvPr>
        </p:nvGraphicFramePr>
        <p:xfrm>
          <a:off x="914400" y="1981200"/>
          <a:ext cx="4038600" cy="3870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American Modular Tooling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Paul W. Marino Gages,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 Inc.</a:t>
                      </a:r>
                    </a:p>
                    <a:p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PWM Measurement &amp; Standards, LLC</a:t>
                      </a:r>
                    </a:p>
                    <a:p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1 SE Ocean Blvd.</a:t>
                      </a:r>
                    </a:p>
                    <a:p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Stuart, FL 34994 USA</a:t>
                      </a:r>
                    </a:p>
                    <a:p>
                      <a:endParaRPr lang="en-US" sz="1600" baseline="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  <a:p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Phone: 313.300.0134</a:t>
                      </a:r>
                      <a:endParaRPr lang="en-US" sz="16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6520"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Email: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pwminc@pmargage.com</a:t>
                      </a:r>
                      <a:endParaRPr lang="en-US" sz="16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Web: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pmargage.com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 /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shoppwm.com</a:t>
                      </a:r>
                      <a:endParaRPr lang="en-US" sz="16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  <a:p>
                      <a:endParaRPr lang="en-US" sz="16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Linda Goodwin-Marino, President</a:t>
                      </a:r>
                    </a:p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Email: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lmarino@pmargage.com</a:t>
                      </a:r>
                      <a:endParaRPr lang="en-US" sz="16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Symbol"/>
                        <a:buChar char="Å"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Symbol"/>
                        </a:rPr>
                        <a:t> Technical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Symbol"/>
                        </a:rPr>
                        <a:t> Sales &amp;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Symbol"/>
                        </a:rPr>
                        <a:t> Consultation</a:t>
                      </a:r>
                    </a:p>
                    <a:p>
                      <a:pPr>
                        <a:buFont typeface="Symbol"/>
                        <a:buChar char="Å"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sym typeface="Symbol"/>
                        </a:rPr>
                        <a:t> Woman Owned Small Business</a:t>
                      </a:r>
                      <a:endParaRPr lang="en-US" sz="16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9437A72-AFC1-09A2-31C3-AA3400EAD93B}"/>
              </a:ext>
            </a:extLst>
          </p:cNvPr>
          <p:cNvSpPr txBox="1"/>
          <p:nvPr/>
        </p:nvSpPr>
        <p:spPr>
          <a:xfrm>
            <a:off x="838200" y="91440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If you would like more information about American Modular Tooling or to schedule a demonstration please visit our web sites or contact us with any method below and we’ll be happy to assist you.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3F2412-B4B0-60CD-08A4-918A0FDBB723}"/>
              </a:ext>
            </a:extLst>
          </p:cNvPr>
          <p:cNvSpPr txBox="1"/>
          <p:nvPr/>
        </p:nvSpPr>
        <p:spPr>
          <a:xfrm>
            <a:off x="2278423" y="5867400"/>
            <a:ext cx="4587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6"/>
              </a:rPr>
              <a:t>AmericanModularTooling.com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D2DE5D-626F-0795-09ED-2E1CCD345B80}"/>
              </a:ext>
            </a:extLst>
          </p:cNvPr>
          <p:cNvSpPr txBox="1"/>
          <p:nvPr/>
        </p:nvSpPr>
        <p:spPr>
          <a:xfrm>
            <a:off x="1066799" y="6480423"/>
            <a:ext cx="701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The contents of this presentation are confidential and are copyrighted by Paul W. Marino Gages, Inc. </a:t>
            </a:r>
            <a:br>
              <a:rPr lang="en-US" sz="800" dirty="0"/>
            </a:br>
            <a:r>
              <a:rPr lang="en-US" sz="800" dirty="0"/>
              <a:t>AMT and American Modular Tooling are registered trade names of Paul W. Marino Gages, Inc., use by permission only.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655638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NGC Typical Large Part, F35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600" y="4012049"/>
            <a:ext cx="3657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Top View shows part mounted on holding fixture.</a:t>
            </a:r>
          </a:p>
          <a:p>
            <a:pPr>
              <a:buFont typeface="Symbol" pitchFamily="18" charset="2"/>
              <a:buChar char="Å"/>
            </a:pPr>
            <a:r>
              <a:rPr lang="en-US" sz="14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NGC parts shown in red </a:t>
            </a:r>
          </a:p>
          <a:p>
            <a:pPr>
              <a:buFont typeface="Symbol" pitchFamily="18" charset="2"/>
              <a:buChar char="Å"/>
            </a:pPr>
            <a:r>
              <a:rPr lang="en-US" sz="14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Holding fixture shown in blue</a:t>
            </a:r>
          </a:p>
          <a:p>
            <a:pPr>
              <a:buFont typeface="Symbol" pitchFamily="18" charset="2"/>
              <a:buChar char="Å"/>
            </a:pPr>
            <a:r>
              <a:rPr lang="en-US" sz="14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Work templates shown in green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4012049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Trunnion frame provides tilting – either manual or electric operation.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6245423"/>
            <a:ext cx="5905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NGC Parts are red, Holding Fixture is blue and Work Templates are green  </a:t>
            </a:r>
          </a:p>
        </p:txBody>
      </p:sp>
      <p:pic>
        <p:nvPicPr>
          <p:cNvPr id="7" name="Picture 6" descr="Work Table Assy - 2D Views_mask_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274805"/>
            <a:ext cx="3962400" cy="2916195"/>
          </a:xfrm>
          <a:prstGeom prst="rect">
            <a:avLst/>
          </a:prstGeom>
        </p:spPr>
      </p:pic>
      <p:pic>
        <p:nvPicPr>
          <p:cNvPr id="8" name="Picture 7" descr="Work Table Assy - 2D Views_mask_2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4636" y="1524001"/>
            <a:ext cx="3404964" cy="2536698"/>
          </a:xfrm>
          <a:prstGeom prst="rect">
            <a:avLst/>
          </a:prstGeom>
        </p:spPr>
      </p:pic>
      <p:pic>
        <p:nvPicPr>
          <p:cNvPr id="9" name="Picture 8" descr="Work Table Assy - 2D Views_mask_3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5102423"/>
            <a:ext cx="4023360" cy="1219200"/>
          </a:xfrm>
          <a:prstGeom prst="rect">
            <a:avLst/>
          </a:prstGeom>
        </p:spPr>
      </p:pic>
      <p:pic>
        <p:nvPicPr>
          <p:cNvPr id="10" name="Picture 9" descr="Work Table Assy - 2D Views_mask_4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600" y="5178623"/>
            <a:ext cx="2741940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k Table On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909" y="1219200"/>
            <a:ext cx="7419783" cy="48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98167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Times New Roman" pitchFamily="18" charset="0"/>
              </a:rPr>
              <a:t>High accuracy grid bars frame the grid plates, flush with the top surfaces and aligned with the grid pattern. Provides a high accuracy total grid working surface.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8200" y="56388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Times New Roman" pitchFamily="18" charset="0"/>
              </a:rPr>
              <a:t>Table Top made in 3 parts can be reconfigured for up to 3 tables. Grid pattern 25 mm / 1” center to center.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lding Fixture On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7484" y="1676400"/>
            <a:ext cx="7080316" cy="45809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914400"/>
            <a:ext cx="533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Times New Roman" pitchFamily="18" charset="0"/>
              </a:rPr>
              <a:t>Features of a holding fixture for larger parts include:</a:t>
            </a:r>
          </a:p>
          <a:p>
            <a:pPr>
              <a:buFont typeface="Symbol" pitchFamily="18" charset="2"/>
              <a:buChar char="Å"/>
            </a:pPr>
            <a:r>
              <a:rPr lang="en-US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Times New Roman" pitchFamily="18" charset="0"/>
              </a:rPr>
              <a:t> modular frame</a:t>
            </a:r>
          </a:p>
          <a:p>
            <a:pPr>
              <a:buFont typeface="Symbol" pitchFamily="18" charset="2"/>
              <a:buChar char="Å"/>
            </a:pPr>
            <a:r>
              <a:rPr lang="en-US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Times New Roman" pitchFamily="18" charset="0"/>
              </a:rPr>
              <a:t> machined locators </a:t>
            </a:r>
          </a:p>
          <a:p>
            <a:pPr>
              <a:buFont typeface="Symbol" pitchFamily="18" charset="2"/>
              <a:buChar char="Å"/>
            </a:pPr>
            <a:r>
              <a:rPr lang="en-US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Times New Roman" pitchFamily="18" charset="0"/>
              </a:rPr>
              <a:t> toggle clamps</a:t>
            </a:r>
          </a:p>
          <a:p>
            <a:pPr>
              <a:buFont typeface="Symbol" pitchFamily="18" charset="2"/>
              <a:buChar char="Å"/>
            </a:pPr>
            <a:r>
              <a:rPr lang="en-US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Times New Roman" pitchFamily="18" charset="0"/>
              </a:rPr>
              <a:t> and optional suction cups as </a:t>
            </a:r>
            <a:br>
              <a:rPr lang="en-US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Times New Roman" pitchFamily="18" charset="0"/>
              </a:rPr>
            </a:br>
            <a:r>
              <a:rPr lang="en-US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Times New Roman" pitchFamily="18" charset="0"/>
              </a:rPr>
              <a:t>required for holding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le &amp; Holding Fixtur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3400" y="2209800"/>
            <a:ext cx="7860977" cy="426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066800"/>
            <a:ext cx="75440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Symbol" pitchFamily="18" charset="2"/>
              <a:buChar char="Å"/>
            </a:pPr>
            <a:r>
              <a:rPr lang="en-US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M</a:t>
            </a:r>
            <a:r>
              <a:rPr lang="en-US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Times New Roman" pitchFamily="18" charset="0"/>
              </a:rPr>
              <a:t>odular fixture is shown on top of work plate.</a:t>
            </a:r>
          </a:p>
          <a:p>
            <a:pPr>
              <a:buFont typeface="Symbol" pitchFamily="18" charset="2"/>
              <a:buChar char="Å"/>
            </a:pPr>
            <a:r>
              <a:rPr lang="en-US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Times New Roman" pitchFamily="18" charset="0"/>
              </a:rPr>
              <a:t> Fixture can be easily removed from plate -- as 2 units if required. </a:t>
            </a:r>
          </a:p>
          <a:p>
            <a:pPr>
              <a:buFont typeface="Symbol" pitchFamily="18" charset="2"/>
              <a:buChar char="Å"/>
            </a:pPr>
            <a:r>
              <a:rPr lang="en-US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Times New Roman" pitchFamily="18" charset="0"/>
              </a:rPr>
              <a:t> Each fixture unit is constructed of light weight aluminum extrusions. </a:t>
            </a:r>
          </a:p>
          <a:p>
            <a:pPr>
              <a:buFont typeface="Symbol" pitchFamily="18" charset="2"/>
              <a:buChar char="Å"/>
            </a:pPr>
            <a:r>
              <a:rPr lang="en-US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Times New Roman" pitchFamily="18" charset="0"/>
              </a:rPr>
              <a:t> Machined on all surfaces for flatness, overall dimensions and hole grid </a:t>
            </a:r>
            <a:br>
              <a:rPr lang="en-US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Times New Roman" pitchFamily="18" charset="0"/>
              </a:rPr>
            </a:br>
            <a:r>
              <a:rPr lang="en-US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Times New Roman" pitchFamily="18" charset="0"/>
              </a:rPr>
              <a:t>pattern to within 0.0015” / 0.016mm.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movable Rail Templates On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524000"/>
            <a:ext cx="7315200" cy="47329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962561"/>
            <a:ext cx="777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Times New Roman" pitchFamily="18" charset="0"/>
              </a:rPr>
              <a:t>Light Weight, Removable Work Templates are constructed of high </a:t>
            </a:r>
            <a:br>
              <a:rPr lang="en-US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Times New Roman" pitchFamily="18" charset="0"/>
              </a:rPr>
            </a:br>
            <a:r>
              <a:rPr lang="en-US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Times New Roman" pitchFamily="18" charset="0"/>
              </a:rPr>
              <a:t>grade 7075 T6 Aluminum.</a:t>
            </a:r>
          </a:p>
          <a:p>
            <a:pPr>
              <a:buFont typeface="Symbol" pitchFamily="18" charset="2"/>
              <a:buChar char="Å"/>
            </a:pPr>
            <a:r>
              <a:rPr lang="en-US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Times New Roman" pitchFamily="18" charset="0"/>
              </a:rPr>
              <a:t>  hole drilling </a:t>
            </a:r>
          </a:p>
          <a:p>
            <a:pPr>
              <a:buFont typeface="Symbol" pitchFamily="18" charset="2"/>
              <a:buChar char="Å"/>
            </a:pPr>
            <a:r>
              <a:rPr lang="en-US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Times New Roman" pitchFamily="18" charset="0"/>
              </a:rPr>
              <a:t>  edge finishing </a:t>
            </a:r>
          </a:p>
          <a:p>
            <a:pPr>
              <a:buFont typeface="Symbol" pitchFamily="18" charset="2"/>
              <a:buChar char="Å"/>
            </a:pPr>
            <a:r>
              <a:rPr lang="en-US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Times New Roman" pitchFamily="18" charset="0"/>
              </a:rPr>
              <a:t>  bushing installation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sy in Load Position_mask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2946" y="1676400"/>
            <a:ext cx="8071454" cy="449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143000"/>
            <a:ext cx="7241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Times New Roman" pitchFamily="18" charset="0"/>
              </a:rPr>
              <a:t>Plate shown complete with Holding Fixture (blue), Clamping methods, </a:t>
            </a:r>
          </a:p>
          <a:p>
            <a:r>
              <a:rPr lang="en-US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Times New Roman" pitchFamily="18" charset="0"/>
              </a:rPr>
              <a:t>Machined Locators, Work Templates (green) and NCG  part (red).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t On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448014"/>
            <a:ext cx="8001000" cy="51766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143000"/>
            <a:ext cx="2642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Times New Roman" pitchFamily="18" charset="0"/>
              </a:rPr>
              <a:t>Typical Large Part NGC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lding Fixture &amp; P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591449"/>
            <a:ext cx="7696200" cy="49794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0668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Times New Roman" pitchFamily="18" charset="0"/>
              </a:rPr>
              <a:t>NGC part located and clamped on tool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952</Words>
  <Application>Microsoft Office PowerPoint</Application>
  <PresentationFormat>On-screen Show (4:3)</PresentationFormat>
  <Paragraphs>146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Roboto Light</vt:lpstr>
      <vt:lpstr>Symbol</vt:lpstr>
      <vt:lpstr>Wingdings</vt:lpstr>
      <vt:lpstr>Office Theme</vt:lpstr>
      <vt:lpstr>Large Part Applications</vt:lpstr>
      <vt:lpstr>NGC Typical Large Part, F35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Dan-Work</dc:creator>
  <cp:lastModifiedBy>linda marino</cp:lastModifiedBy>
  <cp:revision>38</cp:revision>
  <dcterms:created xsi:type="dcterms:W3CDTF">2020-07-09T15:27:08Z</dcterms:created>
  <dcterms:modified xsi:type="dcterms:W3CDTF">2024-04-01T14:21:02Z</dcterms:modified>
</cp:coreProperties>
</file>