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1" r:id="rId4"/>
    <p:sldId id="262" r:id="rId5"/>
    <p:sldId id="266" r:id="rId6"/>
    <p:sldId id="267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59" r:id="rId18"/>
    <p:sldId id="282" r:id="rId19"/>
    <p:sldId id="281" r:id="rId20"/>
    <p:sldId id="257" r:id="rId21"/>
    <p:sldId id="280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504FF-23E3-4619-9EF0-EE033FF3A75D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C4268-F157-41B4-9C54-82F5FE118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C4268-F157-41B4-9C54-82F5FE118DD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CE4A5-3F25-4471-BFDD-113A1720E2F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C431D-D213-4A41-951D-6B979758C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236" y="228600"/>
            <a:ext cx="965915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0CD10-506B-28CA-D8B0-EBBFC7C502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497" y="6172200"/>
            <a:ext cx="480291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C2gauge.com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C2machining.com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6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C2gauge.com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C2machining.com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Light" pitchFamily="2" charset="0"/>
          <a:ea typeface="Roboto Light" pitchFamily="2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Roboto Light" pitchFamily="2" charset="0"/>
          <a:ea typeface="Roboto Light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Roboto Light" pitchFamily="2" charset="0"/>
          <a:ea typeface="Roboto Light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Roboto Light" pitchFamily="2" charset="0"/>
          <a:ea typeface="Roboto Light" pitchFamily="2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Roboto Light" pitchFamily="2" charset="0"/>
          <a:ea typeface="Roboto Light" pitchFamily="2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Roboto Light" pitchFamily="2" charset="0"/>
          <a:ea typeface="Roboto Light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gif"/><Relationship Id="rId7" Type="http://schemas.openxmlformats.org/officeDocument/2006/relationships/image" Target="../media/image66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tiff"/><Relationship Id="rId4" Type="http://schemas.openxmlformats.org/officeDocument/2006/relationships/image" Target="../media/image7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ualitymag.com/articles/85504-case-studies-a-modular-fix" TargetMode="External"/><Relationship Id="rId13" Type="http://schemas.openxmlformats.org/officeDocument/2006/relationships/hyperlink" Target="https://www.qualitymag.com/articles/84195-probes-push-cmms-forward" TargetMode="External"/><Relationship Id="rId3" Type="http://schemas.openxmlformats.org/officeDocument/2006/relationships/hyperlink" Target="https://www.qualitymag.com/articles/95946-modular-fixturing-for-clay-model-making-today" TargetMode="External"/><Relationship Id="rId7" Type="http://schemas.openxmlformats.org/officeDocument/2006/relationships/hyperlink" Target="https://www.qualitymag.com/articles/85968-quality-101-modular-fixturing-takes-off" TargetMode="External"/><Relationship Id="rId12" Type="http://schemas.openxmlformats.org/officeDocument/2006/relationships/hyperlink" Target="https://www.qualitymag.com/articles/85933-five-steps-to-selecting-styli" TargetMode="External"/><Relationship Id="rId2" Type="http://schemas.openxmlformats.org/officeDocument/2006/relationships/hyperlink" Target="https://www.qualitymag.com/articles/96660-modular-tooling-keeps-on-truckin" TargetMode="External"/><Relationship Id="rId16" Type="http://schemas.openxmlformats.org/officeDocument/2006/relationships/hyperlink" Target="../../usb_stick/catalogs-literature/ms_complete_20111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qualitymag.com/articles/93902-modular-tooling-evolves" TargetMode="External"/><Relationship Id="rId11" Type="http://schemas.openxmlformats.org/officeDocument/2006/relationships/hyperlink" Target="../../usb_stick/catalogs-literature/amt_catalog_2020_studio-tools.pdf" TargetMode="External"/><Relationship Id="rId5" Type="http://schemas.openxmlformats.org/officeDocument/2006/relationships/hyperlink" Target="https://www.qualitymag.com/articles/94424-modular-fixturing-how-it-works" TargetMode="External"/><Relationship Id="rId15" Type="http://schemas.openxmlformats.org/officeDocument/2006/relationships/hyperlink" Target="https://www.qualitymag.com/articles/96979-what-is-uncertainty-in-metrology-its-truly-a-deep-sensitive-subject" TargetMode="External"/><Relationship Id="rId10" Type="http://schemas.openxmlformats.org/officeDocument/2006/relationships/hyperlink" Target="../../usb_stick/catalogs-literature/amt_catalog_202004.pdf" TargetMode="External"/><Relationship Id="rId4" Type="http://schemas.openxmlformats.org/officeDocument/2006/relationships/hyperlink" Target="https://www.qualitymag.com/articles/95544-fixturing-101-the-sky-is-the-limit" TargetMode="External"/><Relationship Id="rId9" Type="http://schemas.openxmlformats.org/officeDocument/2006/relationships/hyperlink" Target="https://www.qualitymag.com/articles/84005-simplicity-key-to-cmm-fixturing" TargetMode="External"/><Relationship Id="rId14" Type="http://schemas.openxmlformats.org/officeDocument/2006/relationships/hyperlink" Target="../../usb_stick/catalogs-literature/sty_complete_web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argage.com/" TargetMode="External"/><Relationship Id="rId2" Type="http://schemas.openxmlformats.org/officeDocument/2006/relationships/hyperlink" Target="mailto:pwminc@pmargag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mericanmodulartooling.com/" TargetMode="External"/><Relationship Id="rId5" Type="http://schemas.openxmlformats.org/officeDocument/2006/relationships/hyperlink" Target="mailto:lmarino@pmargage.com" TargetMode="External"/><Relationship Id="rId4" Type="http://schemas.openxmlformats.org/officeDocument/2006/relationships/hyperlink" Target="http://www.shoppwm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American Modular Tooling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Product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606" y="457200"/>
            <a:ext cx="2414788" cy="1143000"/>
          </a:xfrm>
          <a:prstGeom prst="rect">
            <a:avLst/>
          </a:prstGeom>
        </p:spPr>
      </p:pic>
      <p:pic>
        <p:nvPicPr>
          <p:cNvPr id="7" name="Picture 6" descr="amt_cvrpic4-25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562100" y="2857856"/>
            <a:ext cx="6019800" cy="3352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914400"/>
            <a:ext cx="594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Schefenacker for BMW, 2006</a:t>
            </a:r>
          </a:p>
        </p:txBody>
      </p:sp>
      <p:pic>
        <p:nvPicPr>
          <p:cNvPr id="3" name="Picture 2" descr="schefenacker_job6408_00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34000" y="1344493"/>
            <a:ext cx="3048000" cy="228797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hefenacker_job6408_20060726_010.tif"/>
          <p:cNvPicPr>
            <a:picLocks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8200" y="1466358"/>
            <a:ext cx="3048000" cy="20442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accucheck_konsburg_job6275_20060426_00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48000" y="4182534"/>
            <a:ext cx="3318933" cy="23706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23347"/>
              </p:ext>
            </p:extLst>
          </p:nvPr>
        </p:nvGraphicFramePr>
        <p:xfrm>
          <a:off x="831274" y="3657600"/>
          <a:ext cx="7112001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99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1 Right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/ 1 Left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5075" y="4185630"/>
            <a:ext cx="196426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Kongsberg / BMW, 2006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Set of four  </a:t>
            </a: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  <a:sym typeface="Symbol"/>
              </a:rPr>
              <a:t></a:t>
            </a:r>
            <a:endParaRPr lang="en-US" sz="1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Front/Rear, Left / Right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GM Design World Wide Studio Coordination Program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Exterior Armature for Pre-prototype and Prototype Models, 50 units</a:t>
            </a:r>
          </a:p>
        </p:txBody>
      </p:sp>
      <p:pic>
        <p:nvPicPr>
          <p:cNvPr id="3" name="Picture 2" descr="amt_levelsys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76600" y="1408989"/>
            <a:ext cx="2362200" cy="16265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amt_armature_completeasm1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867400" y="1408989"/>
            <a:ext cx="2362200" cy="16265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amt_14660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46908" y="1447800"/>
            <a:ext cx="854332" cy="854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amt_14659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209800" y="1447800"/>
            <a:ext cx="854332" cy="854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Picture 6" descr="wheel_aperature_asm.t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143000" y="2447890"/>
            <a:ext cx="1756508" cy="13173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8" name="Picture 3" descr="armature_20080523_002_mask.tif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457961" y="3429000"/>
            <a:ext cx="6543039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and_pennant_mask.tif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074146" y="2417456"/>
            <a:ext cx="509397" cy="50939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 descr="amt-armature.concept5_mask.tif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705436" y="2634728"/>
            <a:ext cx="509397" cy="3670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Studio Tools®: A System for Design Studios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71600" y="1198415"/>
            <a:ext cx="6858000" cy="4726577"/>
            <a:chOff x="1371600" y="1066800"/>
            <a:chExt cx="6858000" cy="4726577"/>
          </a:xfrm>
        </p:grpSpPr>
        <p:pic>
          <p:nvPicPr>
            <p:cNvPr id="4" name="Picture 3" descr="table_cts1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371600" y="1066800"/>
              <a:ext cx="3429000" cy="2368296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5" name="Picture 4" descr="table_cts2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800600" y="1066800"/>
              <a:ext cx="3429000" cy="23622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6" name="Picture 5" descr="amt-14573_slide.tif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371600" y="3429000"/>
              <a:ext cx="3429000" cy="236437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7" name="Picture 6" descr="amt-14575.tif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800600" y="3429000"/>
              <a:ext cx="3429000" cy="23622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8" name="TextBox 7"/>
          <p:cNvSpPr txBox="1"/>
          <p:nvPr/>
        </p:nvSpPr>
        <p:spPr>
          <a:xfrm>
            <a:off x="1371600" y="5977243"/>
            <a:ext cx="685800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Scale Model Mirror Tables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9144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Studio Tools®: A System for Design Studios Utilizing Common Process and Practice </a:t>
            </a:r>
          </a:p>
        </p:txBody>
      </p:sp>
      <p:pic>
        <p:nvPicPr>
          <p:cNvPr id="3" name="Picture 2" descr="truck_ip_exploded1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64102" y="1525020"/>
            <a:ext cx="4517136" cy="22087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amt_14566-568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64102" y="3962400"/>
            <a:ext cx="4536898" cy="24731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685800" y="1525020"/>
            <a:ext cx="23583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Instrument Panel with Right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and Left Door Armatures,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Milling Stands and Seat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Platform.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962400"/>
            <a:ext cx="259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Components are Accurately Combined for Interior Buck.</a:t>
            </a:r>
          </a:p>
          <a:p>
            <a:endParaRPr lang="en-US" sz="1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Remove the door stands and the doors are fully functional.</a:t>
            </a:r>
          </a:p>
        </p:txBody>
      </p:sp>
      <p:pic>
        <p:nvPicPr>
          <p:cNvPr id="7" name="Picture 6" descr="amt_14144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461987" y="5785559"/>
            <a:ext cx="635222" cy="63522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United States of America Air Force (USAF), 2008</a:t>
            </a: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1283345" y="1101726"/>
            <a:ext cx="6577311" cy="4754562"/>
            <a:chOff x="762000" y="838200"/>
            <a:chExt cx="7696200" cy="5562600"/>
          </a:xfrm>
        </p:grpSpPr>
        <p:sp>
          <p:nvSpPr>
            <p:cNvPr id="4" name="Rectangle 3"/>
            <p:cNvSpPr/>
            <p:nvPr/>
          </p:nvSpPr>
          <p:spPr>
            <a:xfrm>
              <a:off x="762000" y="838200"/>
              <a:ext cx="7696200" cy="5562600"/>
            </a:xfrm>
            <a:prstGeom prst="rect">
              <a:avLst/>
            </a:prstGeom>
            <a:blipFill>
              <a:blip r:embed="rId3" cstate="screen"/>
              <a:tile tx="0" ty="0" sx="100000" sy="100000" flip="none" algn="tl"/>
            </a:blipFill>
            <a:ln w="31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3" descr="tinker_afb_20080523_015_mask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295400" y="1245834"/>
              <a:ext cx="6858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151804"/>
              </p:ext>
            </p:extLst>
          </p:nvPr>
        </p:nvGraphicFramePr>
        <p:xfrm>
          <a:off x="1295400" y="5932488"/>
          <a:ext cx="64008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89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Bomb Bay Doors for B52, 1 right/1 left, 1 upper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/1 lower, two tools, 4 parts.</a:t>
                      </a:r>
                      <a:br>
                        <a:rPr lang="en-US" sz="14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</a:b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AMT Special Duty 120 x 160 Hollows. Tool is 4,400mm long x 2,400mm high</a:t>
                      </a:r>
                      <a:endParaRPr lang="en-US" sz="14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905608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Astronetics</a:t>
            </a:r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Company, 2005</a:t>
            </a:r>
          </a:p>
        </p:txBody>
      </p:sp>
      <p:pic>
        <p:nvPicPr>
          <p:cNvPr id="3" name="Picture 2" descr="paletti-patco_001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62600" y="1676400"/>
            <a:ext cx="2839392" cy="426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paletti-patco_002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1" y="2889203"/>
            <a:ext cx="4289318" cy="2814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19545" y="1896208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Prototype Build, 4 Units</a:t>
            </a:r>
          </a:p>
        </p:txBody>
      </p:sp>
      <p:pic>
        <p:nvPicPr>
          <p:cNvPr id="6" name="Picture 5" descr="paletti-patco_002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6530" y="2810608"/>
            <a:ext cx="4761116" cy="3124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5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American Modular Tooling Fixture Kits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544780"/>
            <a:ext cx="297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AMT is sold as individual components, as complete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fixtures designed and built 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to your specifications and 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also in preconfigured kits 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designed to accommodate 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all varieties of </a:t>
            </a:r>
            <a:r>
              <a:rPr lang="en-US" sz="1400" dirty="0" err="1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fixturing</a:t>
            </a: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requirements.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endParaRPr lang="en-US" sz="1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All kits include a storage case 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and the tools needed for assembly.</a:t>
            </a:r>
          </a:p>
          <a:p>
            <a:endParaRPr lang="en-US" sz="1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All American Modular Tooling Components are manufactured 100% in the USA</a:t>
            </a:r>
          </a:p>
          <a:p>
            <a:endParaRPr lang="en-US" sz="1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7172" name="Picture 4" descr="http://www.shoppwm.com/media/amt/amt10x/amt_10006_lr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4311535"/>
            <a:ext cx="2057400" cy="1414463"/>
          </a:xfrm>
          <a:prstGeom prst="rect">
            <a:avLst/>
          </a:prstGeom>
          <a:noFill/>
        </p:spPr>
      </p:pic>
      <p:pic>
        <p:nvPicPr>
          <p:cNvPr id="7174" name="Picture 6" descr="http://www.shoppwm.com/media/amt/amt10x/amt_10021_lr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4311535"/>
            <a:ext cx="2061557" cy="1417320"/>
          </a:xfrm>
          <a:prstGeom prst="rect">
            <a:avLst/>
          </a:prstGeom>
          <a:noFill/>
        </p:spPr>
      </p:pic>
      <p:pic>
        <p:nvPicPr>
          <p:cNvPr id="7176" name="Picture 8" descr="http://www.shoppwm.com/media/amt/amt11x/amt_plate_11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226705"/>
            <a:ext cx="1111250" cy="1111250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7178" name="Picture 10" descr="AMT Hollows/Bar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1235" y="1226705"/>
            <a:ext cx="1111250" cy="1111250"/>
          </a:xfrm>
          <a:prstGeom prst="rect">
            <a:avLst/>
          </a:prstGeom>
          <a:noFill/>
        </p:spPr>
      </p:pic>
      <p:pic>
        <p:nvPicPr>
          <p:cNvPr id="7180" name="Picture 12" descr="AMT Clamping Elemen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2784487"/>
            <a:ext cx="1115568" cy="1115568"/>
          </a:xfrm>
          <a:prstGeom prst="rect">
            <a:avLst/>
          </a:prstGeom>
          <a:noFill/>
        </p:spPr>
      </p:pic>
      <p:pic>
        <p:nvPicPr>
          <p:cNvPr id="10" name="Picture 9" descr="amt_15x_hiw_m8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1220863"/>
            <a:ext cx="1549400" cy="1115568"/>
          </a:xfrm>
          <a:prstGeom prst="rect">
            <a:avLst/>
          </a:prstGeom>
        </p:spPr>
      </p:pic>
      <p:pic>
        <p:nvPicPr>
          <p:cNvPr id="11" name="Picture 10" descr="amt_17118_asm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235" y="2784487"/>
            <a:ext cx="1616765" cy="1115568"/>
          </a:xfrm>
          <a:prstGeom prst="rect">
            <a:avLst/>
          </a:prstGeom>
        </p:spPr>
      </p:pic>
      <p:pic>
        <p:nvPicPr>
          <p:cNvPr id="12" name="Picture 11" descr="nub_block_combi_asm1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600" y="2784487"/>
            <a:ext cx="1394460" cy="1115568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71209"/>
              </p:ext>
            </p:extLst>
          </p:nvPr>
        </p:nvGraphicFramePr>
        <p:xfrm>
          <a:off x="3886200" y="2299855"/>
          <a:ext cx="43434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Base Plates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Hollows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Locators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558003"/>
              </p:ext>
            </p:extLst>
          </p:nvPr>
        </p:nvGraphicFramePr>
        <p:xfrm>
          <a:off x="3657600" y="3900055"/>
          <a:ext cx="480059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Clamps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Connectors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Custom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Blocks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86200" y="583978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Preconfigured kits for small to large part </a:t>
            </a:r>
            <a:r>
              <a:rPr lang="en-US" sz="1200" dirty="0" err="1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fixturing</a:t>
            </a:r>
            <a:endParaRPr lang="en-US" sz="12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76074"/>
              </p:ext>
            </p:extLst>
          </p:nvPr>
        </p:nvGraphicFramePr>
        <p:xfrm>
          <a:off x="457200" y="685800"/>
          <a:ext cx="8077200" cy="541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7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 gridSpan="5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Benefits of the American Modular Tooling System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(compared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to traditional fixtures)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Manufacturing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and Engineering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Manufacturing and Assembly</a:t>
                      </a: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Facility Usage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48%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Assembly Labor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70%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Lead Time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60%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Through-put Increase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45% More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Tooling Costs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44%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Accuracy of Assemblies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50% Greater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Tooling Labor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60%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Periodic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Inspection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50%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Tooling Design Cost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50%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pPr>
                        <a:buFont typeface="Wingdings"/>
                        <a:buChar char="m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Reconfigurable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Priceless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Equipment Needs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70% 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pPr>
                        <a:buFont typeface="Wingdings"/>
                        <a:buChar char="m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Modularity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Priceless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Reusable Material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70%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Reusable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Rapid Engineering Changes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Priceless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Other Benefits</a:t>
                      </a: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Fewer corrosion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problems due to hard coat</a:t>
                      </a:r>
                      <a:b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</a:b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    aluminum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Can be used as temporary rate tool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Lower shipping costs due to lighter weight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Less space required for storage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Faster setup at customer facility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Minimal maintenance requirements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Good ROI on leasing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tool (70% reusable)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Environmentally correct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E11B29C-7C01-A19F-8791-88206A3A3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PROJECTED SAVINGS / Return on Investment:</a:t>
            </a:r>
          </a:p>
        </p:txBody>
      </p:sp>
      <p:graphicFrame>
        <p:nvGraphicFramePr>
          <p:cNvPr id="3" name="Group 6">
            <a:extLst>
              <a:ext uri="{FF2B5EF4-FFF2-40B4-BE49-F238E27FC236}">
                <a16:creationId xmlns:a16="http://schemas.microsoft.com/office/drawing/2014/main" id="{47CADEF1-B6BE-B8F8-6F14-AB3521B34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790744"/>
              </p:ext>
            </p:extLst>
          </p:nvPr>
        </p:nvGraphicFramePr>
        <p:xfrm>
          <a:off x="457200" y="1905000"/>
          <a:ext cx="3352800" cy="398780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DESIGN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Our designers are specialists in various fields of fixture design and can receive data via FTP in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all typical file formats.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T="91440" marB="9144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BUILD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Everything except custom-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machined nets can be re-used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to update the model run, or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to begin a totally new one.</a:t>
                      </a:r>
                    </a:p>
                  </a:txBody>
                  <a:tcPr marT="91440" marB="91440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Group 15">
            <a:extLst>
              <a:ext uri="{FF2B5EF4-FFF2-40B4-BE49-F238E27FC236}">
                <a16:creationId xmlns:a16="http://schemas.microsoft.com/office/drawing/2014/main" id="{DC0095D2-C421-72D6-BD49-40C25224D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84974"/>
              </p:ext>
            </p:extLst>
          </p:nvPr>
        </p:nvGraphicFramePr>
        <p:xfrm>
          <a:off x="6248400" y="1447800"/>
          <a:ext cx="1676400" cy="202565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6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WELDED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FIXTURE</a:t>
                      </a:r>
                    </a:p>
                  </a:txBody>
                  <a:tcPr marT="12801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narHorz">
                      <a:fgClr>
                        <a:srgbClr val="FFCC00"/>
                      </a:fgClr>
                      <a:bgClr>
                        <a:schemeClr val="accent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21">
            <a:extLst>
              <a:ext uri="{FF2B5EF4-FFF2-40B4-BE49-F238E27FC236}">
                <a16:creationId xmlns:a16="http://schemas.microsoft.com/office/drawing/2014/main" id="{CCA9F84C-92CF-C95C-57B0-FC376C07D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059324"/>
              </p:ext>
            </p:extLst>
          </p:nvPr>
        </p:nvGraphicFramePr>
        <p:xfrm>
          <a:off x="4419600" y="3886200"/>
          <a:ext cx="1600200" cy="198120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Save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80%</a:t>
                      </a:r>
                    </a:p>
                  </a:txBody>
                  <a:tcPr marT="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AMT</a:t>
                      </a:r>
                    </a:p>
                  </a:txBody>
                  <a:tcPr marT="9144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29">
            <a:extLst>
              <a:ext uri="{FF2B5EF4-FFF2-40B4-BE49-F238E27FC236}">
                <a16:creationId xmlns:a16="http://schemas.microsoft.com/office/drawing/2014/main" id="{55AF6EAA-8ECD-2418-E835-42B391115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19637"/>
              </p:ext>
            </p:extLst>
          </p:nvPr>
        </p:nvGraphicFramePr>
        <p:xfrm>
          <a:off x="6248400" y="3886200"/>
          <a:ext cx="1676400" cy="19812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WELDED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FIXTURE</a:t>
                      </a:r>
                    </a:p>
                  </a:txBody>
                  <a:tcPr marT="132588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narHorz">
                      <a:fgClr>
                        <a:srgbClr val="FFCC00"/>
                      </a:fgClr>
                      <a:bgClr>
                        <a:schemeClr val="accent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35">
            <a:extLst>
              <a:ext uri="{FF2B5EF4-FFF2-40B4-BE49-F238E27FC236}">
                <a16:creationId xmlns:a16="http://schemas.microsoft.com/office/drawing/2014/main" id="{4480911C-69F6-3308-F616-9718D357F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668330"/>
              </p:ext>
            </p:extLst>
          </p:nvPr>
        </p:nvGraphicFramePr>
        <p:xfrm>
          <a:off x="4419600" y="1447800"/>
          <a:ext cx="1600200" cy="2039557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Save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25%</a:t>
                      </a:r>
                    </a:p>
                  </a:txBody>
                  <a:tcPr marT="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AMT</a:t>
                      </a:r>
                    </a:p>
                  </a:txBody>
                  <a:tcPr marT="96012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Line 43">
            <a:extLst>
              <a:ext uri="{FF2B5EF4-FFF2-40B4-BE49-F238E27FC236}">
                <a16:creationId xmlns:a16="http://schemas.microsoft.com/office/drawing/2014/main" id="{C96AB389-47EF-4FD9-AD56-C54D89B40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3657600"/>
            <a:ext cx="8229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17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2FB7501-307F-D5E2-5134-B43D90D77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PROJECTED SAVINGS / Return on Investment:</a:t>
            </a:r>
          </a:p>
        </p:txBody>
      </p:sp>
      <p:graphicFrame>
        <p:nvGraphicFramePr>
          <p:cNvPr id="3" name="Group 6">
            <a:extLst>
              <a:ext uri="{FF2B5EF4-FFF2-40B4-BE49-F238E27FC236}">
                <a16:creationId xmlns:a16="http://schemas.microsoft.com/office/drawing/2014/main" id="{81FB9E7C-AE77-672A-A15E-DCFDE0FD4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845851"/>
              </p:ext>
            </p:extLst>
          </p:nvPr>
        </p:nvGraphicFramePr>
        <p:xfrm>
          <a:off x="457200" y="1905000"/>
          <a:ext cx="3352800" cy="398780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RAPID TURNAROUND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Shortened time frame for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design and assembly allows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 more comfortable window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for changes and adjustments.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T="91440" marB="9144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RE-USE: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Everything except custom-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machined nets can be re-used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to update the model run, or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to begin a totally new one.</a:t>
                      </a:r>
                    </a:p>
                  </a:txBody>
                  <a:tcPr marT="91440" marB="91440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Line 15">
            <a:extLst>
              <a:ext uri="{FF2B5EF4-FFF2-40B4-BE49-F238E27FC236}">
                <a16:creationId xmlns:a16="http://schemas.microsoft.com/office/drawing/2014/main" id="{9011EE7B-E9B7-58CA-68E4-3480BE654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3657600"/>
            <a:ext cx="80772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Group 16">
            <a:extLst>
              <a:ext uri="{FF2B5EF4-FFF2-40B4-BE49-F238E27FC236}">
                <a16:creationId xmlns:a16="http://schemas.microsoft.com/office/drawing/2014/main" id="{A11B9DC4-4093-2374-646F-0D372A064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07702"/>
              </p:ext>
            </p:extLst>
          </p:nvPr>
        </p:nvGraphicFramePr>
        <p:xfrm>
          <a:off x="4419600" y="1447800"/>
          <a:ext cx="1600200" cy="2039938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Save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AMT</a:t>
                      </a:r>
                    </a:p>
                  </a:txBody>
                  <a:tcPr marT="1828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24">
            <a:extLst>
              <a:ext uri="{FF2B5EF4-FFF2-40B4-BE49-F238E27FC236}">
                <a16:creationId xmlns:a16="http://schemas.microsoft.com/office/drawing/2014/main" id="{960CA1BC-CC36-B3BE-F241-BFDDB1D24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136664"/>
              </p:ext>
            </p:extLst>
          </p:nvPr>
        </p:nvGraphicFramePr>
        <p:xfrm>
          <a:off x="6248400" y="1447800"/>
          <a:ext cx="1676400" cy="202565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6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WELDED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FIXTURE</a:t>
                      </a:r>
                    </a:p>
                  </a:txBody>
                  <a:tcPr marT="12801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narHorz">
                      <a:fgClr>
                        <a:srgbClr val="FFCC00"/>
                      </a:fgClr>
                      <a:bgClr>
                        <a:schemeClr val="accent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30">
            <a:extLst>
              <a:ext uri="{FF2B5EF4-FFF2-40B4-BE49-F238E27FC236}">
                <a16:creationId xmlns:a16="http://schemas.microsoft.com/office/drawing/2014/main" id="{F7975367-F8A7-247F-CBC9-B277D9C1B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53748"/>
              </p:ext>
            </p:extLst>
          </p:nvPr>
        </p:nvGraphicFramePr>
        <p:xfrm>
          <a:off x="4419600" y="3886200"/>
          <a:ext cx="1600200" cy="1990344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Save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90%</a:t>
                      </a:r>
                    </a:p>
                  </a:txBody>
                  <a:tcPr marT="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AMT</a:t>
                      </a:r>
                    </a:p>
                  </a:txBody>
                  <a:tcPr marT="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roup 38">
            <a:extLst>
              <a:ext uri="{FF2B5EF4-FFF2-40B4-BE49-F238E27FC236}">
                <a16:creationId xmlns:a16="http://schemas.microsoft.com/office/drawing/2014/main" id="{A0C8173F-53EC-454F-180B-BBC2D93DA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440690"/>
              </p:ext>
            </p:extLst>
          </p:nvPr>
        </p:nvGraphicFramePr>
        <p:xfrm>
          <a:off x="6248400" y="3886200"/>
          <a:ext cx="1676400" cy="1990344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WELDED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FIXTURE</a:t>
                      </a:r>
                    </a:p>
                  </a:txBody>
                  <a:tcPr marT="1371600" marB="91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narHorz">
                      <a:fgClr>
                        <a:srgbClr val="FFCC00"/>
                      </a:fgClr>
                      <a:bgClr>
                        <a:schemeClr val="accent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60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914400"/>
            <a:ext cx="594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Quality Metal Craft</a:t>
            </a:r>
          </a:p>
        </p:txBody>
      </p:sp>
      <p:pic>
        <p:nvPicPr>
          <p:cNvPr id="3" name="Picture 2" descr="qmc_20080103_004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48200" y="1131888"/>
            <a:ext cx="3657600" cy="274494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qmc_20080103_009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90600" y="3648230"/>
            <a:ext cx="3657600" cy="27449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1436450"/>
            <a:ext cx="3962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/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Frame and Components,</a:t>
            </a:r>
          </a:p>
          <a:p>
            <a:pPr marL="230188" indent="-230188"/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Customer Assembled</a:t>
            </a:r>
          </a:p>
          <a:p>
            <a:pPr marL="230188" indent="-230188">
              <a:buFont typeface="SWGDT" pitchFamily="2" charset="0"/>
              <a:buChar char="j"/>
            </a:pPr>
            <a:endParaRPr lang="en-US" sz="1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  <a:p>
            <a:pPr marL="230188" indent="-230188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It’s easy to learn</a:t>
            </a:r>
          </a:p>
          <a:p>
            <a:pPr marL="230188" indent="-230188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It’s like working with one of those Erector® sets you had when you were a kid.  </a:t>
            </a:r>
          </a:p>
          <a:p>
            <a:pPr marL="230188" indent="-230188"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It’s very, very user friendly.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638830"/>
            <a:ext cx="381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“If it’s going to cost us a measly $3,000.00 </a:t>
            </a:r>
            <a:b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    to build, say, a $100,000.00 fixture…we  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    want to do it.”</a:t>
            </a:r>
          </a:p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 Quality Metal Craft, Inc.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65760"/>
              </p:ext>
            </p:extLst>
          </p:nvPr>
        </p:nvGraphicFramePr>
        <p:xfrm>
          <a:off x="457200" y="685800"/>
          <a:ext cx="8275320" cy="5697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 gridSpan="5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Material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Properties of AMT Components</a:t>
                      </a:r>
                      <a:endParaRPr lang="en-US" sz="18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AMT “Professional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Grade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” 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Extruded Profiles and Locators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AMT “Commercial Grade” Extruded Profiles and Locators</a:t>
                      </a:r>
                    </a:p>
                  </a:txBody>
                  <a:tcPr marB="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AMT Locator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and connection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   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</a:t>
                      </a:r>
                    </a:p>
                    <a:p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               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Elements</a:t>
                      </a:r>
                    </a:p>
                  </a:txBody>
                  <a:tcPr marB="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7075-T6, Temper 6</a:t>
                      </a:r>
                      <a:endParaRPr lang="en-US" sz="1200" baseline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6061-T6,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Temper 6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2024-T6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KSI Tensile: 78,000 PSI</a:t>
                      </a:r>
                      <a:endParaRPr lang="en-US" sz="1200" baseline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Tensile: 47,000 PSI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Tensile: 69,000 PSI</a:t>
                      </a: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KSI Yield: 68,000 PSI</a:t>
                      </a:r>
                      <a:endParaRPr lang="en-US" sz="1200" baseline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Yield: 40,000 PSI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Yield: 57,000 PSI</a:t>
                      </a: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Hard Coat Anodized</a:t>
                      </a:r>
                      <a:endParaRPr lang="en-US" sz="1200" baseline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Hard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Coat Anodized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Hard Coat Anodized</a:t>
                      </a: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Elongation Factor: 6%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Elongation Factor: 8%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Elongation Factor: 10%</a:t>
                      </a: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032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AMT “Special Duty” </a:t>
                      </a:r>
                    </a:p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Extruded Profiles</a:t>
                      </a:r>
                    </a:p>
                  </a:txBody>
                  <a:tcPr marB="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AMT “Special Duty” </a:t>
                      </a:r>
                    </a:p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Cast Products</a:t>
                      </a:r>
                    </a:p>
                  </a:txBody>
                  <a:tcPr marB="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6082-T6,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Temper 6, Special Blend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319, 0-T5 Sand Cast</a:t>
                      </a:r>
                    </a:p>
                  </a:txBody>
                  <a:tcPr marB="0"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Tensile: 45,000 PSI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Tensile: 30,000 PSI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Yield: 30,000 PSI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KSI Yield: 26,000 PSI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Hard Coat Anodized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Hard Coat Anodized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Elongation Factor: 4.5 - 5.5%</a:t>
                      </a: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Wingdings"/>
                        </a:rPr>
                        <a:t>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Elongation Factor: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1.5%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" name="Picture 8" descr="amt_bar_40x40x400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81400" y="2895600"/>
            <a:ext cx="1371600" cy="1371600"/>
          </a:xfrm>
          <a:prstGeom prst="rect">
            <a:avLst/>
          </a:prstGeom>
        </p:spPr>
      </p:pic>
      <p:pic>
        <p:nvPicPr>
          <p:cNvPr id="10" name="Picture 9" descr="amt_plate_11021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74704" y="3200400"/>
            <a:ext cx="1482432" cy="914400"/>
          </a:xfrm>
          <a:prstGeom prst="rect">
            <a:avLst/>
          </a:prstGeom>
        </p:spPr>
      </p:pic>
      <p:pic>
        <p:nvPicPr>
          <p:cNvPr id="11" name="Picture 10" descr="amt_40_x_castings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73" y="4394204"/>
            <a:ext cx="2431922" cy="1671946"/>
          </a:xfrm>
          <a:prstGeom prst="rect">
            <a:avLst/>
          </a:prstGeom>
        </p:spPr>
      </p:pic>
      <p:pic>
        <p:nvPicPr>
          <p:cNvPr id="12" name="Picture 11" descr="amt_chase_triple_screw_gray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6687478" y="3200400"/>
            <a:ext cx="93997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784E-944D-6FD0-0F90-85FAAE4CA3E1}"/>
              </a:ext>
            </a:extLst>
          </p:cNvPr>
          <p:cNvSpPr txBox="1">
            <a:spLocks/>
          </p:cNvSpPr>
          <p:nvPr/>
        </p:nvSpPr>
        <p:spPr>
          <a:xfrm>
            <a:off x="457200" y="604421"/>
            <a:ext cx="8229600" cy="6556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Press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0DC8A-48B0-D2D7-5457-23FB256EC307}"/>
              </a:ext>
            </a:extLst>
          </p:cNvPr>
          <p:cNvSpPr txBox="1"/>
          <p:nvPr/>
        </p:nvSpPr>
        <p:spPr>
          <a:xfrm flipH="1">
            <a:off x="609600" y="1137821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400" b="1" i="0" dirty="0">
                <a:solidFill>
                  <a:schemeClr val="bg1"/>
                </a:solidFill>
                <a:effectLst/>
              </a:rPr>
              <a:t>American Modular Tooling:</a:t>
            </a:r>
          </a:p>
          <a:p>
            <a:pPr algn="l" fontAlgn="base"/>
            <a:r>
              <a:rPr lang="en-US" sz="1400" b="0" i="0" dirty="0">
                <a:solidFill>
                  <a:schemeClr val="bg1"/>
                </a:solidFill>
                <a:effectLst/>
              </a:rPr>
              <a:t>​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Modular Tooling Keeps on </a:t>
            </a:r>
            <a:r>
              <a:rPr lang="en-US" sz="1400" b="0" i="0" u="none" strike="noStrike" dirty="0" err="1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Truckin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September 2021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Modular Fixturing for Clay Model Making Today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March 2020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Fixturing 101: The Sky's the Limit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July 2019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Modular Fixturing: How It Works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January 2018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Modular Tooling Evolves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April 2017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Quality 101: Modular Fixturing Takes Off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March 2009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Studies: A Modular Fix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June 2008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Simplicity Key to CMM Fixturing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February 2004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hlinkClick r:id="rId10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American Modular Tooling Full Line Catalog</a:t>
            </a:r>
            <a:endParaRPr lang="en-US" sz="1400" dirty="0">
              <a:solidFill>
                <a:schemeClr val="bg1"/>
              </a:solidFill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bg1"/>
                </a:solidFill>
                <a:effectLst/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American Modular Tooling Studio Tools Catalog</a:t>
            </a:r>
            <a:endParaRPr lang="en-US" sz="1400" b="0" i="0" dirty="0">
              <a:solidFill>
                <a:schemeClr val="bg1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algn="l" fontAlgn="base"/>
            <a:r>
              <a:rPr lang="en-US" sz="1400" b="1" i="0" dirty="0">
                <a:solidFill>
                  <a:schemeClr val="bg1"/>
                </a:solidFill>
                <a:effectLst/>
              </a:rPr>
              <a:t>Styli and CMM Accessories:</a:t>
            </a:r>
          </a:p>
          <a:p>
            <a:pPr algn="l" fontAlgn="base"/>
            <a:r>
              <a:rPr lang="en-US" sz="1400" b="0" i="0" dirty="0">
                <a:solidFill>
                  <a:schemeClr val="bg1"/>
                </a:solidFill>
                <a:effectLst/>
              </a:rPr>
              <a:t>​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 Steps to Selecting Styli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February 2009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Probes Push CMMs Forward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May 2003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hlinkClick r:id="rId1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CMM Styli and Accessories Full Line Catalog</a:t>
            </a:r>
            <a:endParaRPr lang="en-US" sz="1400" b="0" i="0" dirty="0">
              <a:solidFill>
                <a:schemeClr val="bg1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chemeClr val="bg1"/>
              </a:solidFill>
              <a:effectLst/>
            </a:endParaRPr>
          </a:p>
          <a:p>
            <a:pPr algn="l" fontAlgn="base"/>
            <a:r>
              <a:rPr lang="en-US" sz="1400" b="1" i="0" dirty="0">
                <a:solidFill>
                  <a:schemeClr val="bg1"/>
                </a:solidFill>
                <a:effectLst/>
              </a:rPr>
              <a:t>Measurements and Standards:</a:t>
            </a:r>
          </a:p>
          <a:p>
            <a:pPr algn="l" fontAlgn="base"/>
            <a:r>
              <a:rPr lang="en-US" sz="1400" b="0" i="0" dirty="0">
                <a:solidFill>
                  <a:schemeClr val="bg1"/>
                </a:solidFill>
                <a:effectLst/>
              </a:rPr>
              <a:t>​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Uncertainty? In Metrology, It's Truly a Deep, Sensitive Subject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Quality Magazine, May 2022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hlinkClick r:id="rId1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Measurement and Standards Full Line Catalog</a:t>
            </a:r>
            <a:endParaRPr lang="en-US" sz="1400" b="0" i="0" dirty="0">
              <a:solidFill>
                <a:schemeClr val="bg1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363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D5DCB1-B258-A722-00A2-2DEEFB5EA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334449"/>
              </p:ext>
            </p:extLst>
          </p:nvPr>
        </p:nvGraphicFramePr>
        <p:xfrm>
          <a:off x="914400" y="1981200"/>
          <a:ext cx="4587152" cy="3870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0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800" b="1" dirty="0"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American Modular Tooling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800" dirty="0"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Paul W. Marino Gages,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Inc.</a:t>
                      </a:r>
                    </a:p>
                    <a:p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PWM Measurement &amp; Standards, LLC</a:t>
                      </a:r>
                    </a:p>
                    <a:p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1 SE Ocean Blvd.</a:t>
                      </a:r>
                    </a:p>
                    <a:p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Stuart, FL 34994 USA</a:t>
                      </a:r>
                    </a:p>
                    <a:p>
                      <a:endParaRPr lang="en-US" sz="1600" baseline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  <a:p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Phone: 313.300.0134</a:t>
                      </a:r>
                      <a:endParaRPr lang="en-US" sz="16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520">
                <a:tc>
                  <a:txBody>
                    <a:bodyPr/>
                    <a:lstStyle/>
                    <a:p>
                      <a:endParaRPr lang="en-US" sz="800" dirty="0"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Email: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pwminc@pmargage.com</a:t>
                      </a:r>
                      <a:endParaRPr lang="en-US" sz="16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Web: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pmargage.com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/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shoppwm.com</a:t>
                      </a:r>
                      <a:endParaRPr lang="en-US" sz="16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Linda Goodwin-Marino, President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Email: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lmarino@pmargage.com</a:t>
                      </a:r>
                      <a:endParaRPr lang="en-US" sz="16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800" dirty="0"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Symbol"/>
                        <a:buChar char="Å"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Symbol"/>
                        </a:rPr>
                        <a:t> Technical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Symbol"/>
                        </a:rPr>
                        <a:t> Sales &amp;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Symbol"/>
                        </a:rPr>
                        <a:t> Consultation</a:t>
                      </a:r>
                    </a:p>
                    <a:p>
                      <a:pPr>
                        <a:buFont typeface="Symbol"/>
                        <a:buChar char="Å"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  <a:sym typeface="Symbol"/>
                        </a:rPr>
                        <a:t> Woman Owned Small Business</a:t>
                      </a:r>
                      <a:endParaRPr lang="en-US" sz="16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EC2980-8FFD-8A83-272B-BB0747D41AFF}"/>
              </a:ext>
            </a:extLst>
          </p:cNvPr>
          <p:cNvSpPr txBox="1"/>
          <p:nvPr/>
        </p:nvSpPr>
        <p:spPr>
          <a:xfrm>
            <a:off x="838200" y="914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If you would like more information about American Modular Tooling or to schedule a demonstration please visit our web sites or contact us with any method below and we’ll be happy to assist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A22FF-AB1D-478D-365E-8667261081F2}"/>
              </a:ext>
            </a:extLst>
          </p:cNvPr>
          <p:cNvSpPr txBox="1"/>
          <p:nvPr/>
        </p:nvSpPr>
        <p:spPr>
          <a:xfrm>
            <a:off x="2278423" y="5867400"/>
            <a:ext cx="4587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AmericanModularTooling.com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697B6-D7DB-B66F-BED0-56932842086F}"/>
              </a:ext>
            </a:extLst>
          </p:cNvPr>
          <p:cNvSpPr txBox="1"/>
          <p:nvPr/>
        </p:nvSpPr>
        <p:spPr>
          <a:xfrm>
            <a:off x="1066799" y="6480423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The contents of this presentation are confidential and are copyrighted by Paul W. Marino Gages, Inc. 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AMT and American Modular Tooling are registered trade names of Paul W. Marino Gages, Inc., use by permission only.</a:t>
            </a:r>
          </a:p>
        </p:txBody>
      </p:sp>
    </p:spTree>
    <p:extLst>
      <p:ext uri="{BB962C8B-B14F-4D97-AF65-F5344CB8AC3E}">
        <p14:creationId xmlns:p14="http://schemas.microsoft.com/office/powerpoint/2010/main" val="346261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Chrysler, 1994 and 2000</a:t>
            </a:r>
          </a:p>
        </p:txBody>
      </p:sp>
      <p:pic>
        <p:nvPicPr>
          <p:cNvPr id="3" name="Picture 2" descr="dcx_20001112_001.jpg"/>
          <p:cNvPicPr>
            <a:picLocks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5800" y="1195944"/>
            <a:ext cx="3352800" cy="20928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dcx_20001112_0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00600" y="1195944"/>
            <a:ext cx="3112083" cy="20933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dcx_durango_001.jpg"/>
          <p:cNvPicPr>
            <a:picLocks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85800" y="4027488"/>
            <a:ext cx="3352800" cy="21706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dcx_durango_00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00601" y="4027488"/>
            <a:ext cx="3102823" cy="21671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026779"/>
              </p:ext>
            </p:extLst>
          </p:nvPr>
        </p:nvGraphicFramePr>
        <p:xfrm>
          <a:off x="685800" y="3341688"/>
          <a:ext cx="74739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7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Liberty, in process of build with full modular </a:t>
                      </a:r>
                      <a:br>
                        <a:rPr lang="en-US" sz="1200" b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</a:b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base plate.  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Class A surface nets require 5 sliding units for</a:t>
                      </a:r>
                      <a:r>
                        <a:rPr lang="en-US" sz="1200" b="0" baseline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closures loading.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273107"/>
              </p:ext>
            </p:extLst>
          </p:nvPr>
        </p:nvGraphicFramePr>
        <p:xfrm>
          <a:off x="685800" y="6208459"/>
          <a:ext cx="7124700" cy="315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531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1994 Durango, 35 day delivery schedule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00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572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Honda, 2008</a:t>
            </a:r>
          </a:p>
        </p:txBody>
      </p:sp>
      <p:pic>
        <p:nvPicPr>
          <p:cNvPr id="3" name="Picture 2" descr="honda_20070824_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76400" y="838200"/>
            <a:ext cx="5791200" cy="434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honda_20070313_011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55422" y="4585476"/>
            <a:ext cx="1929176" cy="15758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honda_20070718_0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14401" y="4310742"/>
            <a:ext cx="2481942" cy="186145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423798"/>
              </p:ext>
            </p:extLst>
          </p:nvPr>
        </p:nvGraphicFramePr>
        <p:xfrm>
          <a:off x="914400" y="6211804"/>
          <a:ext cx="6686269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54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oboto Light" pitchFamily="2" charset="0"/>
                          <a:ea typeface="Roboto Light" pitchFamily="2" charset="0"/>
                        </a:rPr>
                        <a:t>Master Interior Buck for Instrument Panel and Center Console.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 descr="honda_20070824_00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791201" y="4310742"/>
            <a:ext cx="2481942" cy="186145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685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Honda, 2007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14800" y="1229770"/>
            <a:ext cx="4343400" cy="1228591"/>
            <a:chOff x="-1371600" y="2743200"/>
            <a:chExt cx="4572000" cy="1613081"/>
          </a:xfrm>
        </p:grpSpPr>
        <p:pic>
          <p:nvPicPr>
            <p:cNvPr id="4" name="Picture 4" descr="plan_a_cad.tif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1371600" y="2743200"/>
              <a:ext cx="2286000" cy="16002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5" name="Picture 5" descr="honda_job5773_20051012_011_E.tif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914400" y="2743524"/>
              <a:ext cx="2286000" cy="1612757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</p:grpSp>
      <p:grpSp>
        <p:nvGrpSpPr>
          <p:cNvPr id="6" name="Group 5"/>
          <p:cNvGrpSpPr/>
          <p:nvPr/>
        </p:nvGrpSpPr>
        <p:grpSpPr>
          <a:xfrm>
            <a:off x="4114800" y="2971800"/>
            <a:ext cx="4343400" cy="1225981"/>
            <a:chOff x="5029200" y="2667000"/>
            <a:chExt cx="4572000" cy="1609654"/>
          </a:xfrm>
        </p:grpSpPr>
        <p:pic>
          <p:nvPicPr>
            <p:cNvPr id="7" name="Picture 8" descr="plan_c_cad.tif"/>
            <p:cNvPicPr>
              <a:picLocks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029200" y="2667000"/>
              <a:ext cx="2286000" cy="16002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8" name="Picture 9" descr="plan_c_pic.tif"/>
            <p:cNvPicPr>
              <a:picLocks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315200" y="2667000"/>
              <a:ext cx="2286000" cy="1609654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</p:grpSp>
      <p:grpSp>
        <p:nvGrpSpPr>
          <p:cNvPr id="9" name="Group 8"/>
          <p:cNvGrpSpPr/>
          <p:nvPr/>
        </p:nvGrpSpPr>
        <p:grpSpPr>
          <a:xfrm>
            <a:off x="4114800" y="4724400"/>
            <a:ext cx="4343400" cy="1200644"/>
            <a:chOff x="2438400" y="4572000"/>
            <a:chExt cx="4572000" cy="1576388"/>
          </a:xfrm>
        </p:grpSpPr>
        <p:pic>
          <p:nvPicPr>
            <p:cNvPr id="10" name="Picture 10" descr="plan_d_cad.tif"/>
            <p:cNvPicPr>
              <a:picLocks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438400" y="4572000"/>
              <a:ext cx="2286000" cy="157242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11" name="Picture 11" descr="honda_job5773_20051012_004_C.tif"/>
            <p:cNvPicPr>
              <a:picLocks noChangeAspect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724400" y="4572000"/>
              <a:ext cx="2286000" cy="1576388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12" name="TextBox 11"/>
          <p:cNvSpPr txBox="1"/>
          <p:nvPr/>
        </p:nvSpPr>
        <p:spPr>
          <a:xfrm>
            <a:off x="685800" y="1173261"/>
            <a:ext cx="275082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Measuring Screen holds 21 different panels using  all standard AMT components.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5800" y="2826305"/>
            <a:ext cx="2606040" cy="1700880"/>
            <a:chOff x="838200" y="1752600"/>
            <a:chExt cx="2743200" cy="2233175"/>
          </a:xfrm>
        </p:grpSpPr>
        <p:pic>
          <p:nvPicPr>
            <p:cNvPr id="14" name="Picture 13" descr="the_toolbox.tif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838200" y="1752600"/>
              <a:ext cx="2743200" cy="180843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sp>
          <p:nvSpPr>
            <p:cNvPr id="15" name="TextBox 14"/>
            <p:cNvSpPr txBox="1"/>
            <p:nvPr/>
          </p:nvSpPr>
          <p:spPr>
            <a:xfrm>
              <a:off x="838200" y="3622088"/>
              <a:ext cx="2743200" cy="3636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rPr>
                <a:t>The Tool Kit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" y="4613566"/>
            <a:ext cx="2606040" cy="1642844"/>
            <a:chOff x="838200" y="4038600"/>
            <a:chExt cx="2743200" cy="2156974"/>
          </a:xfrm>
        </p:grpSpPr>
        <p:pic>
          <p:nvPicPr>
            <p:cNvPr id="17" name="Picture 16" descr="the_plan.tif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838200" y="4038600"/>
              <a:ext cx="2743200" cy="17800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sp>
          <p:nvSpPr>
            <p:cNvPr id="18" name="TextBox 17"/>
            <p:cNvSpPr txBox="1"/>
            <p:nvPr/>
          </p:nvSpPr>
          <p:spPr>
            <a:xfrm>
              <a:off x="838200" y="5831888"/>
              <a:ext cx="2743200" cy="3636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rPr>
                <a:t>The Plan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14800" y="2542401"/>
            <a:ext cx="43434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Part A, Operation Procedure and Part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14800" y="4285249"/>
            <a:ext cx="43434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Part B, Operation Procedure and Part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800" y="5997021"/>
            <a:ext cx="43434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Part C, Operation Procedure and Part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Honda, 2006</a:t>
            </a:r>
          </a:p>
        </p:txBody>
      </p:sp>
      <p:pic>
        <p:nvPicPr>
          <p:cNvPr id="3" name="Picture 2" descr="gti_greenville_job6181-82_20060315_012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90600" y="1131888"/>
            <a:ext cx="2971800" cy="22288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gti_greenville_job6181-82_20060315_013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29200" y="1131888"/>
            <a:ext cx="2971800" cy="22288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gti_greenville_job5938_20060228_00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29200" y="3943498"/>
            <a:ext cx="2971800" cy="22288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gti_greenville_job5938_20060228_01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90600" y="3943498"/>
            <a:ext cx="2971800" cy="22288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08143"/>
              </p:ext>
            </p:extLst>
          </p:nvPr>
        </p:nvGraphicFramePr>
        <p:xfrm>
          <a:off x="990600" y="3478678"/>
          <a:ext cx="686816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949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Wheel Opening Garnish Molding, 1 R/1 L Front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and Rear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34038"/>
              </p:ext>
            </p:extLst>
          </p:nvPr>
        </p:nvGraphicFramePr>
        <p:xfrm>
          <a:off x="970279" y="6259978"/>
          <a:ext cx="6802121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6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949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Honda,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Center Console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MBUSA/Gestamp  USA, 251, 2002-2003</a:t>
            </a:r>
          </a:p>
        </p:txBody>
      </p:sp>
      <p:pic>
        <p:nvPicPr>
          <p:cNvPr id="3" name="Picture 2" descr="03A0302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53000" y="1143000"/>
            <a:ext cx="2895600" cy="2171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251_front_match_check1_CLR.tif"/>
          <p:cNvPicPr>
            <a:picLocks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90600" y="4120211"/>
            <a:ext cx="2959947" cy="17635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gestamp_oxford_20040817_job5129_00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953000" y="3985090"/>
            <a:ext cx="2895600" cy="20338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501875"/>
              </p:ext>
            </p:extLst>
          </p:nvPr>
        </p:nvGraphicFramePr>
        <p:xfrm>
          <a:off x="990600" y="3451690"/>
          <a:ext cx="6858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949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Right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and Left Suspension Strut.  Tool originally designed for weld, then modified with check rails and SPC checks.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484294"/>
              </p:ext>
            </p:extLst>
          </p:nvPr>
        </p:nvGraphicFramePr>
        <p:xfrm>
          <a:off x="990600" y="6118690"/>
          <a:ext cx="6857999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9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949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Main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Floor Match Check: Engine Compartment, Plenum, Tunnel and Lower Floor 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 descr="03A0302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90600" y="1143000"/>
            <a:ext cx="2895600" cy="2171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9144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Toyota, 2007</a:t>
            </a:r>
          </a:p>
        </p:txBody>
      </p:sp>
      <p:pic>
        <p:nvPicPr>
          <p:cNvPr id="3" name="Picture 2" descr="toyota_wheelhouse_001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317750" y="3352800"/>
            <a:ext cx="4508500" cy="30013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8139"/>
              </p:ext>
            </p:extLst>
          </p:nvPr>
        </p:nvGraphicFramePr>
        <p:xfrm>
          <a:off x="2349500" y="6370320"/>
          <a:ext cx="4508500" cy="25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6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26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Wheel House, 1R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Roboto Light" pitchFamily="2" charset="0"/>
                          <a:ea typeface="Roboto Light" pitchFamily="2" charset="0"/>
                        </a:rPr>
                        <a:t> / 1L</a:t>
                      </a:r>
                      <a:endParaRPr lang="en-US" sz="14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chemeClr val="bg1"/>
                        </a:solidFill>
                        <a:latin typeface="Roboto Light" pitchFamily="2" charset="0"/>
                        <a:ea typeface="Roboto Light" pitchFamily="2" charset="0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47700" y="1474802"/>
            <a:ext cx="7848600" cy="1725598"/>
            <a:chOff x="1028700" y="1295188"/>
            <a:chExt cx="7848600" cy="1725598"/>
          </a:xfrm>
        </p:grpSpPr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>
              <a:off x="6591300" y="1297214"/>
              <a:ext cx="2286000" cy="1723572"/>
              <a:chOff x="8077200" y="914400"/>
              <a:chExt cx="3429000" cy="2586037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8077200" y="914400"/>
                <a:ext cx="3429000" cy="2570725"/>
              </a:xfrm>
              <a:prstGeom prst="rect">
                <a:avLst/>
              </a:prstGeom>
              <a:blipFill>
                <a:blip r:embed="rId3" cstate="screen"/>
                <a:tile tx="0" ty="0" sx="100000" sy="100000" flip="none" algn="tl"/>
              </a:blipFill>
              <a:ln w="31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Picture 5" descr="toyota_20050923_job5963_wheelhouse_008.JPG"/>
              <p:cNvPicPr>
                <a:picLocks noChangeAspect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8081962" y="990600"/>
                <a:ext cx="3348038" cy="250983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4" descr="toyota_20050923_job5963_wheelhouse_007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028700" y="1295188"/>
              <a:ext cx="2286000" cy="171344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9" name="Picture 8" descr="amt_14112n.tif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038600" y="1295400"/>
              <a:ext cx="1714500" cy="1714500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Toyota, 2006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Radiator Support</a:t>
            </a:r>
          </a:p>
        </p:txBody>
      </p:sp>
      <p:pic>
        <p:nvPicPr>
          <p:cNvPr id="3" name="Picture 2" descr="toyota_20041216_job5157-8_01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680" y="1316180"/>
            <a:ext cx="3886200" cy="29146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toyota_20041216_job5157-8_01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55130" y="2790472"/>
            <a:ext cx="3899370" cy="29245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1311</Words>
  <Application>Microsoft Office PowerPoint</Application>
  <PresentationFormat>On-screen Show (4:3)</PresentationFormat>
  <Paragraphs>206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Courier New</vt:lpstr>
      <vt:lpstr>Roboto Light</vt:lpstr>
      <vt:lpstr>SWGDT</vt:lpstr>
      <vt:lpstr>Symbol</vt:lpstr>
      <vt:lpstr>Times New Roman</vt:lpstr>
      <vt:lpstr>Wingdings</vt:lpstr>
      <vt:lpstr>Office Theme</vt:lpstr>
      <vt:lpstr>American Modular Tooling Product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Dan-Work</dc:creator>
  <cp:lastModifiedBy>linda marino</cp:lastModifiedBy>
  <cp:revision>63</cp:revision>
  <dcterms:created xsi:type="dcterms:W3CDTF">2020-07-09T15:27:08Z</dcterms:created>
  <dcterms:modified xsi:type="dcterms:W3CDTF">2024-04-01T14:21:40Z</dcterms:modified>
</cp:coreProperties>
</file>