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6" r:id="rId3"/>
    <p:sldId id="257" r:id="rId4"/>
    <p:sldId id="272" r:id="rId5"/>
    <p:sldId id="259" r:id="rId6"/>
    <p:sldId id="258" r:id="rId7"/>
    <p:sldId id="263" r:id="rId8"/>
    <p:sldId id="264" r:id="rId9"/>
    <p:sldId id="260" r:id="rId10"/>
    <p:sldId id="267" r:id="rId11"/>
    <p:sldId id="268" r:id="rId12"/>
    <p:sldId id="261" r:id="rId13"/>
    <p:sldId id="277" r:id="rId14"/>
    <p:sldId id="278" r:id="rId15"/>
    <p:sldId id="262" r:id="rId16"/>
    <p:sldId id="265" r:id="rId17"/>
    <p:sldId id="270" r:id="rId18"/>
    <p:sldId id="266" r:id="rId19"/>
    <p:sldId id="273" r:id="rId20"/>
    <p:sldId id="275" r:id="rId21"/>
    <p:sldId id="274" r:id="rId22"/>
    <p:sldId id="2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B39105-327F-44F1-8331-17097AD4F380}" type="datetimeFigureOut">
              <a:rPr lang="en-US" smtClean="0"/>
              <a:t>6/4/2024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206E2D-3562-4E42-941B-60BA4E2EE0CE}" type="slidenum">
              <a:rPr lang="en-US" smtClean="0"/>
              <a:t>‹#›</a:t>
            </a:fld>
            <a:endParaRPr lang="en-US"/>
          </a:p>
        </p:txBody>
      </p:sp>
    </p:spTree>
    <p:extLst>
      <p:ext uri="{BB962C8B-B14F-4D97-AF65-F5344CB8AC3E}">
        <p14:creationId xmlns:p14="http://schemas.microsoft.com/office/powerpoint/2010/main" val="1710978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23A41-4C0D-43DF-507D-6646849847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4E3846-57AD-0DEB-A4D8-AFD39EFFE3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CFE8FD-99D2-0EF1-921F-391A682C24E2}"/>
              </a:ext>
            </a:extLst>
          </p:cNvPr>
          <p:cNvSpPr>
            <a:spLocks noGrp="1"/>
          </p:cNvSpPr>
          <p:nvPr>
            <p:ph type="dt" sz="half" idx="10"/>
          </p:nvPr>
        </p:nvSpPr>
        <p:spPr/>
        <p:txBody>
          <a:bodyPr/>
          <a:lstStyle/>
          <a:p>
            <a:fld id="{1AC120BA-BB77-493C-8D89-773C79FDEE15}" type="datetimeFigureOut">
              <a:rPr lang="en-US" smtClean="0"/>
              <a:t>6/4/2024</a:t>
            </a:fld>
            <a:endParaRPr lang="en-US"/>
          </a:p>
        </p:txBody>
      </p:sp>
      <p:sp>
        <p:nvSpPr>
          <p:cNvPr id="5" name="Footer Placeholder 4">
            <a:extLst>
              <a:ext uri="{FF2B5EF4-FFF2-40B4-BE49-F238E27FC236}">
                <a16:creationId xmlns:a16="http://schemas.microsoft.com/office/drawing/2014/main" id="{CEE6ED92-4426-311D-2F76-316C29292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981EB6-A7F1-91CC-FBC6-E7EF1C79C063}"/>
              </a:ext>
            </a:extLst>
          </p:cNvPr>
          <p:cNvSpPr>
            <a:spLocks noGrp="1"/>
          </p:cNvSpPr>
          <p:nvPr>
            <p:ph type="sldNum" sz="quarter" idx="12"/>
          </p:nvPr>
        </p:nvSpPr>
        <p:spPr/>
        <p:txBody>
          <a:bodyPr/>
          <a:lstStyle/>
          <a:p>
            <a:fld id="{BB1000DC-9870-436E-9F1F-91E54E58424B}" type="slidenum">
              <a:rPr lang="en-US" smtClean="0"/>
              <a:t>‹#›</a:t>
            </a:fld>
            <a:endParaRPr lang="en-US"/>
          </a:p>
        </p:txBody>
      </p:sp>
    </p:spTree>
    <p:extLst>
      <p:ext uri="{BB962C8B-B14F-4D97-AF65-F5344CB8AC3E}">
        <p14:creationId xmlns:p14="http://schemas.microsoft.com/office/powerpoint/2010/main" val="1590636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8808B-32B3-C825-EBDD-E2CB36D7AE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15D0AD-8F6C-4B23-08C0-88CA1A252F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8D371E-2C1A-E439-F46C-1C00D5BA7CDB}"/>
              </a:ext>
            </a:extLst>
          </p:cNvPr>
          <p:cNvSpPr>
            <a:spLocks noGrp="1"/>
          </p:cNvSpPr>
          <p:nvPr>
            <p:ph type="dt" sz="half" idx="10"/>
          </p:nvPr>
        </p:nvSpPr>
        <p:spPr/>
        <p:txBody>
          <a:bodyPr/>
          <a:lstStyle/>
          <a:p>
            <a:fld id="{1AC120BA-BB77-493C-8D89-773C79FDEE15}" type="datetimeFigureOut">
              <a:rPr lang="en-US" smtClean="0"/>
              <a:t>6/4/2024</a:t>
            </a:fld>
            <a:endParaRPr lang="en-US"/>
          </a:p>
        </p:txBody>
      </p:sp>
      <p:sp>
        <p:nvSpPr>
          <p:cNvPr id="5" name="Footer Placeholder 4">
            <a:extLst>
              <a:ext uri="{FF2B5EF4-FFF2-40B4-BE49-F238E27FC236}">
                <a16:creationId xmlns:a16="http://schemas.microsoft.com/office/drawing/2014/main" id="{CF727AEA-A63D-EDCA-CFDD-48F41216A0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D8CDC5-CFFF-7FB0-2411-291D0AC2E1A0}"/>
              </a:ext>
            </a:extLst>
          </p:cNvPr>
          <p:cNvSpPr>
            <a:spLocks noGrp="1"/>
          </p:cNvSpPr>
          <p:nvPr>
            <p:ph type="sldNum" sz="quarter" idx="12"/>
          </p:nvPr>
        </p:nvSpPr>
        <p:spPr/>
        <p:txBody>
          <a:bodyPr/>
          <a:lstStyle/>
          <a:p>
            <a:fld id="{BB1000DC-9870-436E-9F1F-91E54E58424B}" type="slidenum">
              <a:rPr lang="en-US" smtClean="0"/>
              <a:t>‹#›</a:t>
            </a:fld>
            <a:endParaRPr lang="en-US"/>
          </a:p>
        </p:txBody>
      </p:sp>
    </p:spTree>
    <p:extLst>
      <p:ext uri="{BB962C8B-B14F-4D97-AF65-F5344CB8AC3E}">
        <p14:creationId xmlns:p14="http://schemas.microsoft.com/office/powerpoint/2010/main" val="3507478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1D3CD0-9B15-DA4F-1B4F-390D67F550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181705-55EC-8A8E-A15D-F7C06D4F45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EB220A-1D00-FC9B-5C38-1A05FA88B704}"/>
              </a:ext>
            </a:extLst>
          </p:cNvPr>
          <p:cNvSpPr>
            <a:spLocks noGrp="1"/>
          </p:cNvSpPr>
          <p:nvPr>
            <p:ph type="dt" sz="half" idx="10"/>
          </p:nvPr>
        </p:nvSpPr>
        <p:spPr/>
        <p:txBody>
          <a:bodyPr/>
          <a:lstStyle/>
          <a:p>
            <a:fld id="{1AC120BA-BB77-493C-8D89-773C79FDEE15}" type="datetimeFigureOut">
              <a:rPr lang="en-US" smtClean="0"/>
              <a:t>6/4/2024</a:t>
            </a:fld>
            <a:endParaRPr lang="en-US"/>
          </a:p>
        </p:txBody>
      </p:sp>
      <p:sp>
        <p:nvSpPr>
          <p:cNvPr id="5" name="Footer Placeholder 4">
            <a:extLst>
              <a:ext uri="{FF2B5EF4-FFF2-40B4-BE49-F238E27FC236}">
                <a16:creationId xmlns:a16="http://schemas.microsoft.com/office/drawing/2014/main" id="{5A782795-2A9D-407F-8C65-C15604E0C0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DCABD2-592C-4057-0A43-D30F224759E2}"/>
              </a:ext>
            </a:extLst>
          </p:cNvPr>
          <p:cNvSpPr>
            <a:spLocks noGrp="1"/>
          </p:cNvSpPr>
          <p:nvPr>
            <p:ph type="sldNum" sz="quarter" idx="12"/>
          </p:nvPr>
        </p:nvSpPr>
        <p:spPr/>
        <p:txBody>
          <a:bodyPr/>
          <a:lstStyle/>
          <a:p>
            <a:fld id="{BB1000DC-9870-436E-9F1F-91E54E58424B}" type="slidenum">
              <a:rPr lang="en-US" smtClean="0"/>
              <a:t>‹#›</a:t>
            </a:fld>
            <a:endParaRPr lang="en-US"/>
          </a:p>
        </p:txBody>
      </p:sp>
    </p:spTree>
    <p:extLst>
      <p:ext uri="{BB962C8B-B14F-4D97-AF65-F5344CB8AC3E}">
        <p14:creationId xmlns:p14="http://schemas.microsoft.com/office/powerpoint/2010/main" val="96262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5EBE-47FE-B1F9-3D2D-51B9CE47B0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B7B977-6C98-4262-34E3-9E9B86348F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59C81-F93F-A5FA-E92E-3D1C8E1E83F8}"/>
              </a:ext>
            </a:extLst>
          </p:cNvPr>
          <p:cNvSpPr>
            <a:spLocks noGrp="1"/>
          </p:cNvSpPr>
          <p:nvPr>
            <p:ph type="dt" sz="half" idx="10"/>
          </p:nvPr>
        </p:nvSpPr>
        <p:spPr/>
        <p:txBody>
          <a:bodyPr/>
          <a:lstStyle/>
          <a:p>
            <a:fld id="{1AC120BA-BB77-493C-8D89-773C79FDEE15}" type="datetimeFigureOut">
              <a:rPr lang="en-US" smtClean="0"/>
              <a:t>6/4/2024</a:t>
            </a:fld>
            <a:endParaRPr lang="en-US"/>
          </a:p>
        </p:txBody>
      </p:sp>
      <p:sp>
        <p:nvSpPr>
          <p:cNvPr id="5" name="Footer Placeholder 4">
            <a:extLst>
              <a:ext uri="{FF2B5EF4-FFF2-40B4-BE49-F238E27FC236}">
                <a16:creationId xmlns:a16="http://schemas.microsoft.com/office/drawing/2014/main" id="{29BDE348-E0A0-E0C6-A2B1-34A2DF25E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5CE83F-AB23-FD4B-441F-2EF94C8DD282}"/>
              </a:ext>
            </a:extLst>
          </p:cNvPr>
          <p:cNvSpPr>
            <a:spLocks noGrp="1"/>
          </p:cNvSpPr>
          <p:nvPr>
            <p:ph type="sldNum" sz="quarter" idx="12"/>
          </p:nvPr>
        </p:nvSpPr>
        <p:spPr/>
        <p:txBody>
          <a:bodyPr/>
          <a:lstStyle/>
          <a:p>
            <a:fld id="{BB1000DC-9870-436E-9F1F-91E54E58424B}" type="slidenum">
              <a:rPr lang="en-US" smtClean="0"/>
              <a:t>‹#›</a:t>
            </a:fld>
            <a:endParaRPr lang="en-US"/>
          </a:p>
        </p:txBody>
      </p:sp>
    </p:spTree>
    <p:extLst>
      <p:ext uri="{BB962C8B-B14F-4D97-AF65-F5344CB8AC3E}">
        <p14:creationId xmlns:p14="http://schemas.microsoft.com/office/powerpoint/2010/main" val="1083020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FBC79-837C-E446-E283-ABC821354D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E35BE5-F00E-1B9A-05BC-C9C537FF3D4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335D64-E90D-44C1-8BBE-AEF781E23313}"/>
              </a:ext>
            </a:extLst>
          </p:cNvPr>
          <p:cNvSpPr>
            <a:spLocks noGrp="1"/>
          </p:cNvSpPr>
          <p:nvPr>
            <p:ph type="dt" sz="half" idx="10"/>
          </p:nvPr>
        </p:nvSpPr>
        <p:spPr/>
        <p:txBody>
          <a:bodyPr/>
          <a:lstStyle/>
          <a:p>
            <a:fld id="{1AC120BA-BB77-493C-8D89-773C79FDEE15}" type="datetimeFigureOut">
              <a:rPr lang="en-US" smtClean="0"/>
              <a:t>6/4/2024</a:t>
            </a:fld>
            <a:endParaRPr lang="en-US"/>
          </a:p>
        </p:txBody>
      </p:sp>
      <p:sp>
        <p:nvSpPr>
          <p:cNvPr id="5" name="Footer Placeholder 4">
            <a:extLst>
              <a:ext uri="{FF2B5EF4-FFF2-40B4-BE49-F238E27FC236}">
                <a16:creationId xmlns:a16="http://schemas.microsoft.com/office/drawing/2014/main" id="{6297039A-CF0B-A58E-C621-A83CFA967E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22843-E7E8-802C-63A1-F677151BA73A}"/>
              </a:ext>
            </a:extLst>
          </p:cNvPr>
          <p:cNvSpPr>
            <a:spLocks noGrp="1"/>
          </p:cNvSpPr>
          <p:nvPr>
            <p:ph type="sldNum" sz="quarter" idx="12"/>
          </p:nvPr>
        </p:nvSpPr>
        <p:spPr/>
        <p:txBody>
          <a:bodyPr/>
          <a:lstStyle/>
          <a:p>
            <a:fld id="{BB1000DC-9870-436E-9F1F-91E54E58424B}" type="slidenum">
              <a:rPr lang="en-US" smtClean="0"/>
              <a:t>‹#›</a:t>
            </a:fld>
            <a:endParaRPr lang="en-US"/>
          </a:p>
        </p:txBody>
      </p:sp>
    </p:spTree>
    <p:extLst>
      <p:ext uri="{BB962C8B-B14F-4D97-AF65-F5344CB8AC3E}">
        <p14:creationId xmlns:p14="http://schemas.microsoft.com/office/powerpoint/2010/main" val="4197619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A9813-9F0B-D592-E0A7-C69DB8C389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35BE48-C538-2BDA-2FBF-B4F7D289A8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0CCBE6-E972-2EBB-4EF6-34442BCE1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B00000-C38C-4CE3-8C03-8673C9818342}"/>
              </a:ext>
            </a:extLst>
          </p:cNvPr>
          <p:cNvSpPr>
            <a:spLocks noGrp="1"/>
          </p:cNvSpPr>
          <p:nvPr>
            <p:ph type="dt" sz="half" idx="10"/>
          </p:nvPr>
        </p:nvSpPr>
        <p:spPr/>
        <p:txBody>
          <a:bodyPr/>
          <a:lstStyle/>
          <a:p>
            <a:fld id="{1AC120BA-BB77-493C-8D89-773C79FDEE15}" type="datetimeFigureOut">
              <a:rPr lang="en-US" smtClean="0"/>
              <a:t>6/4/2024</a:t>
            </a:fld>
            <a:endParaRPr lang="en-US"/>
          </a:p>
        </p:txBody>
      </p:sp>
      <p:sp>
        <p:nvSpPr>
          <p:cNvPr id="6" name="Footer Placeholder 5">
            <a:extLst>
              <a:ext uri="{FF2B5EF4-FFF2-40B4-BE49-F238E27FC236}">
                <a16:creationId xmlns:a16="http://schemas.microsoft.com/office/drawing/2014/main" id="{4F4F8567-FB3A-9526-061B-07B297116E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CB0C3A-7273-5343-ADFD-8D7846305472}"/>
              </a:ext>
            </a:extLst>
          </p:cNvPr>
          <p:cNvSpPr>
            <a:spLocks noGrp="1"/>
          </p:cNvSpPr>
          <p:nvPr>
            <p:ph type="sldNum" sz="quarter" idx="12"/>
          </p:nvPr>
        </p:nvSpPr>
        <p:spPr/>
        <p:txBody>
          <a:bodyPr/>
          <a:lstStyle/>
          <a:p>
            <a:fld id="{BB1000DC-9870-436E-9F1F-91E54E58424B}" type="slidenum">
              <a:rPr lang="en-US" smtClean="0"/>
              <a:t>‹#›</a:t>
            </a:fld>
            <a:endParaRPr lang="en-US"/>
          </a:p>
        </p:txBody>
      </p:sp>
    </p:spTree>
    <p:extLst>
      <p:ext uri="{BB962C8B-B14F-4D97-AF65-F5344CB8AC3E}">
        <p14:creationId xmlns:p14="http://schemas.microsoft.com/office/powerpoint/2010/main" val="209401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F368-2370-4785-563E-5D84C9AF0D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E72392-1423-55B9-D16E-003B50F5A9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29ABA0-66E1-5C7F-4094-476E8AD5B5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8AD864-1ECE-F2F0-37D7-4FD3C08D3E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847010-91C9-B86B-F966-45BEC6E4B0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E71028-821D-5C78-5A86-9D75EE6FAA2F}"/>
              </a:ext>
            </a:extLst>
          </p:cNvPr>
          <p:cNvSpPr>
            <a:spLocks noGrp="1"/>
          </p:cNvSpPr>
          <p:nvPr>
            <p:ph type="dt" sz="half" idx="10"/>
          </p:nvPr>
        </p:nvSpPr>
        <p:spPr/>
        <p:txBody>
          <a:bodyPr/>
          <a:lstStyle/>
          <a:p>
            <a:fld id="{1AC120BA-BB77-493C-8D89-773C79FDEE15}" type="datetimeFigureOut">
              <a:rPr lang="en-US" smtClean="0"/>
              <a:t>6/4/2024</a:t>
            </a:fld>
            <a:endParaRPr lang="en-US"/>
          </a:p>
        </p:txBody>
      </p:sp>
      <p:sp>
        <p:nvSpPr>
          <p:cNvPr id="8" name="Footer Placeholder 7">
            <a:extLst>
              <a:ext uri="{FF2B5EF4-FFF2-40B4-BE49-F238E27FC236}">
                <a16:creationId xmlns:a16="http://schemas.microsoft.com/office/drawing/2014/main" id="{9D4D89A6-7A48-1460-20F3-1B453E9980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71744A-512C-5A7B-CD54-96E74FF2ABE9}"/>
              </a:ext>
            </a:extLst>
          </p:cNvPr>
          <p:cNvSpPr>
            <a:spLocks noGrp="1"/>
          </p:cNvSpPr>
          <p:nvPr>
            <p:ph type="sldNum" sz="quarter" idx="12"/>
          </p:nvPr>
        </p:nvSpPr>
        <p:spPr/>
        <p:txBody>
          <a:bodyPr/>
          <a:lstStyle/>
          <a:p>
            <a:fld id="{BB1000DC-9870-436E-9F1F-91E54E58424B}" type="slidenum">
              <a:rPr lang="en-US" smtClean="0"/>
              <a:t>‹#›</a:t>
            </a:fld>
            <a:endParaRPr lang="en-US"/>
          </a:p>
        </p:txBody>
      </p:sp>
    </p:spTree>
    <p:extLst>
      <p:ext uri="{BB962C8B-B14F-4D97-AF65-F5344CB8AC3E}">
        <p14:creationId xmlns:p14="http://schemas.microsoft.com/office/powerpoint/2010/main" val="3018109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7D163-F2DA-9E9F-7050-6CBF2CC887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840857-CCC6-87CA-52BF-54D5D4FE8542}"/>
              </a:ext>
            </a:extLst>
          </p:cNvPr>
          <p:cNvSpPr>
            <a:spLocks noGrp="1"/>
          </p:cNvSpPr>
          <p:nvPr>
            <p:ph type="dt" sz="half" idx="10"/>
          </p:nvPr>
        </p:nvSpPr>
        <p:spPr/>
        <p:txBody>
          <a:bodyPr/>
          <a:lstStyle/>
          <a:p>
            <a:fld id="{1AC120BA-BB77-493C-8D89-773C79FDEE15}" type="datetimeFigureOut">
              <a:rPr lang="en-US" smtClean="0"/>
              <a:t>6/4/2024</a:t>
            </a:fld>
            <a:endParaRPr lang="en-US"/>
          </a:p>
        </p:txBody>
      </p:sp>
      <p:sp>
        <p:nvSpPr>
          <p:cNvPr id="4" name="Footer Placeholder 3">
            <a:extLst>
              <a:ext uri="{FF2B5EF4-FFF2-40B4-BE49-F238E27FC236}">
                <a16:creationId xmlns:a16="http://schemas.microsoft.com/office/drawing/2014/main" id="{B67D5F87-31F3-E036-78F3-9A5618438E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316EFC-F08F-8083-BC48-DAC8BDB4E010}"/>
              </a:ext>
            </a:extLst>
          </p:cNvPr>
          <p:cNvSpPr>
            <a:spLocks noGrp="1"/>
          </p:cNvSpPr>
          <p:nvPr>
            <p:ph type="sldNum" sz="quarter" idx="12"/>
          </p:nvPr>
        </p:nvSpPr>
        <p:spPr/>
        <p:txBody>
          <a:bodyPr/>
          <a:lstStyle/>
          <a:p>
            <a:fld id="{BB1000DC-9870-436E-9F1F-91E54E58424B}" type="slidenum">
              <a:rPr lang="en-US" smtClean="0"/>
              <a:t>‹#›</a:t>
            </a:fld>
            <a:endParaRPr lang="en-US"/>
          </a:p>
        </p:txBody>
      </p:sp>
    </p:spTree>
    <p:extLst>
      <p:ext uri="{BB962C8B-B14F-4D97-AF65-F5344CB8AC3E}">
        <p14:creationId xmlns:p14="http://schemas.microsoft.com/office/powerpoint/2010/main" val="931739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C8712E2-A192-0E67-B6A4-60FB535B47AC}"/>
              </a:ext>
            </a:extLst>
          </p:cNvPr>
          <p:cNvSpPr txBox="1"/>
          <p:nvPr userDrawn="1"/>
        </p:nvSpPr>
        <p:spPr>
          <a:xfrm>
            <a:off x="0" y="6427369"/>
            <a:ext cx="7010400" cy="338554"/>
          </a:xfrm>
          <a:prstGeom prst="rect">
            <a:avLst/>
          </a:prstGeom>
          <a:noFill/>
        </p:spPr>
        <p:txBody>
          <a:bodyPr wrap="square" rtlCol="0">
            <a:spAutoFit/>
          </a:bodyPr>
          <a:lstStyle/>
          <a:p>
            <a:pPr algn="l"/>
            <a:r>
              <a:rPr lang="en-US" sz="800" dirty="0">
                <a:solidFill>
                  <a:schemeClr val="bg1"/>
                </a:solidFill>
              </a:rPr>
              <a:t>The contents of this presentation are confidential and are copyrighted by Paul W. Marino Gages, Inc., except where otherwise noted. </a:t>
            </a:r>
            <a:br>
              <a:rPr lang="en-US" sz="800" dirty="0">
                <a:solidFill>
                  <a:schemeClr val="bg1"/>
                </a:solidFill>
              </a:rPr>
            </a:br>
            <a:r>
              <a:rPr lang="en-US" sz="800" dirty="0">
                <a:solidFill>
                  <a:schemeClr val="bg1"/>
                </a:solidFill>
              </a:rPr>
              <a:t>AMT and American Modular Tooling are registered trade names of Paul W. Marino Gages, Inc., use by permission only.</a:t>
            </a:r>
          </a:p>
        </p:txBody>
      </p:sp>
    </p:spTree>
    <p:extLst>
      <p:ext uri="{BB962C8B-B14F-4D97-AF65-F5344CB8AC3E}">
        <p14:creationId xmlns:p14="http://schemas.microsoft.com/office/powerpoint/2010/main" val="574240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5D058-02A5-74E1-AF72-F70792D0C9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BF48B6-760D-B47B-6483-41D5E13280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93C070-76B7-CB33-9D3C-3BA94C2478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D47163-1B11-AD9A-E810-B337A58AC949}"/>
              </a:ext>
            </a:extLst>
          </p:cNvPr>
          <p:cNvSpPr>
            <a:spLocks noGrp="1"/>
          </p:cNvSpPr>
          <p:nvPr>
            <p:ph type="dt" sz="half" idx="10"/>
          </p:nvPr>
        </p:nvSpPr>
        <p:spPr/>
        <p:txBody>
          <a:bodyPr/>
          <a:lstStyle/>
          <a:p>
            <a:fld id="{1AC120BA-BB77-493C-8D89-773C79FDEE15}" type="datetimeFigureOut">
              <a:rPr lang="en-US" smtClean="0"/>
              <a:t>6/4/2024</a:t>
            </a:fld>
            <a:endParaRPr lang="en-US"/>
          </a:p>
        </p:txBody>
      </p:sp>
      <p:sp>
        <p:nvSpPr>
          <p:cNvPr id="6" name="Footer Placeholder 5">
            <a:extLst>
              <a:ext uri="{FF2B5EF4-FFF2-40B4-BE49-F238E27FC236}">
                <a16:creationId xmlns:a16="http://schemas.microsoft.com/office/drawing/2014/main" id="{DB0FC2CC-71B5-D271-82C2-78C656FB68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FD1E0C-FCB3-A5ED-9647-C6A71DB0113C}"/>
              </a:ext>
            </a:extLst>
          </p:cNvPr>
          <p:cNvSpPr>
            <a:spLocks noGrp="1"/>
          </p:cNvSpPr>
          <p:nvPr>
            <p:ph type="sldNum" sz="quarter" idx="12"/>
          </p:nvPr>
        </p:nvSpPr>
        <p:spPr/>
        <p:txBody>
          <a:bodyPr/>
          <a:lstStyle/>
          <a:p>
            <a:fld id="{BB1000DC-9870-436E-9F1F-91E54E58424B}" type="slidenum">
              <a:rPr lang="en-US" smtClean="0"/>
              <a:t>‹#›</a:t>
            </a:fld>
            <a:endParaRPr lang="en-US"/>
          </a:p>
        </p:txBody>
      </p:sp>
    </p:spTree>
    <p:extLst>
      <p:ext uri="{BB962C8B-B14F-4D97-AF65-F5344CB8AC3E}">
        <p14:creationId xmlns:p14="http://schemas.microsoft.com/office/powerpoint/2010/main" val="2716035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38E1-DD3C-AAEE-8DB1-318FCF58D4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F7C7F1-83BB-D502-BF32-C97736C88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5596C6-8647-CBCD-1884-496764BE0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F2F568-52FD-24F5-F449-76C95CC6FD9E}"/>
              </a:ext>
            </a:extLst>
          </p:cNvPr>
          <p:cNvSpPr>
            <a:spLocks noGrp="1"/>
          </p:cNvSpPr>
          <p:nvPr>
            <p:ph type="dt" sz="half" idx="10"/>
          </p:nvPr>
        </p:nvSpPr>
        <p:spPr/>
        <p:txBody>
          <a:bodyPr/>
          <a:lstStyle/>
          <a:p>
            <a:fld id="{1AC120BA-BB77-493C-8D89-773C79FDEE15}" type="datetimeFigureOut">
              <a:rPr lang="en-US" smtClean="0"/>
              <a:t>6/4/2024</a:t>
            </a:fld>
            <a:endParaRPr lang="en-US"/>
          </a:p>
        </p:txBody>
      </p:sp>
      <p:sp>
        <p:nvSpPr>
          <p:cNvPr id="6" name="Footer Placeholder 5">
            <a:extLst>
              <a:ext uri="{FF2B5EF4-FFF2-40B4-BE49-F238E27FC236}">
                <a16:creationId xmlns:a16="http://schemas.microsoft.com/office/drawing/2014/main" id="{3A91CA94-407A-9639-52B5-2D303FC76E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02F65D-EF1E-E7FA-8CB5-CE15B4E92069}"/>
              </a:ext>
            </a:extLst>
          </p:cNvPr>
          <p:cNvSpPr>
            <a:spLocks noGrp="1"/>
          </p:cNvSpPr>
          <p:nvPr>
            <p:ph type="sldNum" sz="quarter" idx="12"/>
          </p:nvPr>
        </p:nvSpPr>
        <p:spPr/>
        <p:txBody>
          <a:bodyPr/>
          <a:lstStyle/>
          <a:p>
            <a:fld id="{BB1000DC-9870-436E-9F1F-91E54E58424B}" type="slidenum">
              <a:rPr lang="en-US" smtClean="0"/>
              <a:t>‹#›</a:t>
            </a:fld>
            <a:endParaRPr lang="en-US"/>
          </a:p>
        </p:txBody>
      </p:sp>
    </p:spTree>
    <p:extLst>
      <p:ext uri="{BB962C8B-B14F-4D97-AF65-F5344CB8AC3E}">
        <p14:creationId xmlns:p14="http://schemas.microsoft.com/office/powerpoint/2010/main" val="3883577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FE03AC-5852-9CEB-16FD-A30AD270FC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9BF7B0-23BA-BB89-4AB4-31BA0DB9CE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1BB348-0A57-93E9-D668-22E6B83F43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AC120BA-BB77-493C-8D89-773C79FDEE15}" type="datetimeFigureOut">
              <a:rPr lang="en-US" smtClean="0"/>
              <a:t>6/4/2024</a:t>
            </a:fld>
            <a:endParaRPr lang="en-US"/>
          </a:p>
        </p:txBody>
      </p:sp>
      <p:sp>
        <p:nvSpPr>
          <p:cNvPr id="5" name="Footer Placeholder 4">
            <a:extLst>
              <a:ext uri="{FF2B5EF4-FFF2-40B4-BE49-F238E27FC236}">
                <a16:creationId xmlns:a16="http://schemas.microsoft.com/office/drawing/2014/main" id="{AABF2010-A325-B638-2C43-C14A9A75C3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F32B274-989D-4F96-C789-7010423C2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1000DC-9870-436E-9F1F-91E54E58424B}" type="slidenum">
              <a:rPr lang="en-US" smtClean="0"/>
              <a:t>‹#›</a:t>
            </a:fld>
            <a:endParaRPr lang="en-US"/>
          </a:p>
        </p:txBody>
      </p:sp>
    </p:spTree>
    <p:extLst>
      <p:ext uri="{BB962C8B-B14F-4D97-AF65-F5344CB8AC3E}">
        <p14:creationId xmlns:p14="http://schemas.microsoft.com/office/powerpoint/2010/main" val="308250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hyperlink" Target="https://www.google.com/url?sa=i&amp;url=http%3A%2F%2Fwww.rocket-propulsion.info%2Fresources%2Farticles%2FPropulsionForThe21stCentury-RS-68.pdf&amp;psig=AOvVaw0wrvOB4_0JXN23thjYeugB&amp;ust=1717160337586000&amp;source=images&amp;cd=vfe&amp;opi=89978449&amp;ved=0CBQQjhxqFwoTCOjt3fq2tYYDFQAAAAAdAAAAABAq" TargetMode="External"/><Relationship Id="rId5" Type="http://schemas.openxmlformats.org/officeDocument/2006/relationships/hyperlink" Target="http://www.rocketreference.com/" TargetMode="External"/><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url?sa=i&amp;url=http%3A%2F%2Fwww.rocket-propulsion.info%2Fresources%2Farticles%2FPropulsionForThe21stCentury-RS-68.pdf&amp;psig=AOvVaw0wrvOB4_0JXN23thjYeugB&amp;ust=1717160337586000&amp;source=images&amp;cd=vfe&amp;opi=89978449&amp;ved=0CBQQjhxqFwoTCOjt3fq2tYYDFQAAAAAdAAAAABAq" TargetMode="External"/><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hyperlink" Target="https://www.google.com/url?sa=i&amp;url=http%3A%2F%2Fwww.rocket-propulsion.info%2Fresources%2Farticles%2FPropulsionForThe21stCentury-RS-68.pdf&amp;psig=AOvVaw0wrvOB4_0JXN23thjYeugB&amp;ust=1717160337586000&amp;source=images&amp;cd=vfe&amp;opi=89978449&amp;ved=0CBQQjhxqFwoTCOjt3fq2tYYDFQAAAAAdAAAAABAq" TargetMode="External"/><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hyperlink" Target="http://www.heroicrelics.org/" TargetMode="External"/><Relationship Id="rId4" Type="http://schemas.openxmlformats.org/officeDocument/2006/relationships/image" Target="../media/image54.jpg"/></Relationships>
</file>

<file path=ppt/slides/_rels/slide1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pmargage.com/" TargetMode="External"/><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www.qualitymag.com/articles/85504-case-studies-a-modular-fix" TargetMode="External"/><Relationship Id="rId13" Type="http://schemas.openxmlformats.org/officeDocument/2006/relationships/hyperlink" Target="https://www.qualitymag.com/articles/84195-probes-push-cmms-forward" TargetMode="External"/><Relationship Id="rId3" Type="http://schemas.openxmlformats.org/officeDocument/2006/relationships/hyperlink" Target="https://www.qualitymag.com/articles/95946-modular-fixturing-for-clay-model-making-today" TargetMode="External"/><Relationship Id="rId7" Type="http://schemas.openxmlformats.org/officeDocument/2006/relationships/hyperlink" Target="https://www.qualitymag.com/articles/85968-quality-101-modular-fixturing-takes-off" TargetMode="External"/><Relationship Id="rId12" Type="http://schemas.openxmlformats.org/officeDocument/2006/relationships/hyperlink" Target="https://www.qualitymag.com/articles/85933-five-steps-to-selecting-styli" TargetMode="External"/><Relationship Id="rId17" Type="http://schemas.openxmlformats.org/officeDocument/2006/relationships/image" Target="../media/image60.png"/><Relationship Id="rId2" Type="http://schemas.openxmlformats.org/officeDocument/2006/relationships/hyperlink" Target="https://www.qualitymag.com/articles/96660-modular-tooling-keeps-on-truckin" TargetMode="External"/><Relationship Id="rId16" Type="http://schemas.openxmlformats.org/officeDocument/2006/relationships/hyperlink" Target="../../usb_stick/catalogs-literature/ms_complete_201110.pdf" TargetMode="External"/><Relationship Id="rId1" Type="http://schemas.openxmlformats.org/officeDocument/2006/relationships/slideLayout" Target="../slideLayouts/slideLayout6.xml"/><Relationship Id="rId6" Type="http://schemas.openxmlformats.org/officeDocument/2006/relationships/hyperlink" Target="https://www.qualitymag.com/articles/93902-modular-tooling-evolves" TargetMode="External"/><Relationship Id="rId11" Type="http://schemas.openxmlformats.org/officeDocument/2006/relationships/hyperlink" Target="../../usb_stick/catalogs-literature/amt_catalog_2020_studio-tools.pdf" TargetMode="External"/><Relationship Id="rId5" Type="http://schemas.openxmlformats.org/officeDocument/2006/relationships/hyperlink" Target="https://www.qualitymag.com/articles/94424-modular-fixturing-how-it-works" TargetMode="External"/><Relationship Id="rId15" Type="http://schemas.openxmlformats.org/officeDocument/2006/relationships/hyperlink" Target="https://www.qualitymag.com/articles/96979-what-is-uncertainty-in-metrology-its-truly-a-deep-sensitive-subject" TargetMode="External"/><Relationship Id="rId10" Type="http://schemas.openxmlformats.org/officeDocument/2006/relationships/hyperlink" Target="../../usb_stick/catalogs-literature/amt_catalog_202004.pdf" TargetMode="External"/><Relationship Id="rId4" Type="http://schemas.openxmlformats.org/officeDocument/2006/relationships/hyperlink" Target="https://www.qualitymag.com/articles/95544-fixturing-101-the-sky-is-the-limit" TargetMode="External"/><Relationship Id="rId9" Type="http://schemas.openxmlformats.org/officeDocument/2006/relationships/hyperlink" Target="https://www.qualitymag.com/articles/84005-simplicity-key-to-cmm-fixturing" TargetMode="External"/><Relationship Id="rId14" Type="http://schemas.openxmlformats.org/officeDocument/2006/relationships/hyperlink" Target="../../usb_stick/catalogs-literature/sty_complete_web.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pmargage.com/" TargetMode="External"/><Relationship Id="rId7" Type="http://schemas.openxmlformats.org/officeDocument/2006/relationships/image" Target="../media/image60.png"/><Relationship Id="rId2" Type="http://schemas.openxmlformats.org/officeDocument/2006/relationships/hyperlink" Target="mailto:pwminc@pmargage.com" TargetMode="External"/><Relationship Id="rId1" Type="http://schemas.openxmlformats.org/officeDocument/2006/relationships/slideLayout" Target="../slideLayouts/slideLayout6.xml"/><Relationship Id="rId6" Type="http://schemas.openxmlformats.org/officeDocument/2006/relationships/image" Target="../media/image61.jpeg"/><Relationship Id="rId5" Type="http://schemas.openxmlformats.org/officeDocument/2006/relationships/hyperlink" Target="mailto:lmarino@pmargage.com" TargetMode="External"/><Relationship Id="rId4" Type="http://schemas.openxmlformats.org/officeDocument/2006/relationships/hyperlink" Target="http://www.shoppwm.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tiff"/><Relationship Id="rId13" Type="http://schemas.openxmlformats.org/officeDocument/2006/relationships/image" Target="../media/image17.tiff"/><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tiff"/><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tiff"/><Relationship Id="rId5" Type="http://schemas.openxmlformats.org/officeDocument/2006/relationships/image" Target="../media/image9.jpeg"/><Relationship Id="rId10" Type="http://schemas.openxmlformats.org/officeDocument/2006/relationships/image" Target="../media/image14.tiff"/><Relationship Id="rId4" Type="http://schemas.openxmlformats.org/officeDocument/2006/relationships/image" Target="../media/image8.jpeg"/><Relationship Id="rId9" Type="http://schemas.openxmlformats.org/officeDocument/2006/relationships/image" Target="../media/image13.tiff"/></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ABB201-3D28-47AF-616C-7DDD778CFECC}"/>
              </a:ext>
            </a:extLst>
          </p:cNvPr>
          <p:cNvSpPr>
            <a:spLocks noGrp="1"/>
          </p:cNvSpPr>
          <p:nvPr>
            <p:ph type="subTitle" idx="1"/>
          </p:nvPr>
        </p:nvSpPr>
        <p:spPr>
          <a:xfrm>
            <a:off x="1524000" y="1773238"/>
            <a:ext cx="9144000" cy="1655762"/>
          </a:xfrm>
        </p:spPr>
        <p:txBody>
          <a:bodyPr/>
          <a:lstStyle/>
          <a:p>
            <a:r>
              <a:rPr lang="en-US" b="1" dirty="0">
                <a:solidFill>
                  <a:schemeClr val="bg1"/>
                </a:solidFill>
              </a:rPr>
              <a:t>American Modular Tooling</a:t>
            </a:r>
          </a:p>
          <a:p>
            <a:r>
              <a:rPr lang="en-US" dirty="0">
                <a:solidFill>
                  <a:schemeClr val="bg1"/>
                </a:solidFill>
              </a:rPr>
              <a:t>Modular Tubing Fixtures and Kits, 1996 - 2023</a:t>
            </a:r>
          </a:p>
        </p:txBody>
      </p:sp>
      <p:pic>
        <p:nvPicPr>
          <p:cNvPr id="5" name="Picture 4">
            <a:extLst>
              <a:ext uri="{FF2B5EF4-FFF2-40B4-BE49-F238E27FC236}">
                <a16:creationId xmlns:a16="http://schemas.microsoft.com/office/drawing/2014/main" id="{DDE8262F-F955-1141-02B3-A21CAEC004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46260" y="300038"/>
            <a:ext cx="2743200" cy="1298448"/>
          </a:xfrm>
          <a:prstGeom prst="rect">
            <a:avLst/>
          </a:prstGeom>
        </p:spPr>
      </p:pic>
      <p:pic>
        <p:nvPicPr>
          <p:cNvPr id="7" name="Picture 6">
            <a:extLst>
              <a:ext uri="{FF2B5EF4-FFF2-40B4-BE49-F238E27FC236}">
                <a16:creationId xmlns:a16="http://schemas.microsoft.com/office/drawing/2014/main" id="{7CE4E2B0-E0E2-2370-11B4-D39F4EB0A1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7988" y="2780944"/>
            <a:ext cx="5036024" cy="3777017"/>
          </a:xfrm>
          <a:prstGeom prst="rect">
            <a:avLst/>
          </a:prstGeom>
        </p:spPr>
      </p:pic>
      <p:pic>
        <p:nvPicPr>
          <p:cNvPr id="9" name="Picture 8">
            <a:extLst>
              <a:ext uri="{FF2B5EF4-FFF2-40B4-BE49-F238E27FC236}">
                <a16:creationId xmlns:a16="http://schemas.microsoft.com/office/drawing/2014/main" id="{2F39BCEC-D396-215C-981B-0841D52432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14010" y="2780944"/>
            <a:ext cx="1707526" cy="3776472"/>
          </a:xfrm>
          <a:prstGeom prst="rect">
            <a:avLst/>
          </a:prstGeom>
        </p:spPr>
      </p:pic>
      <p:pic>
        <p:nvPicPr>
          <p:cNvPr id="11" name="Picture 10">
            <a:extLst>
              <a:ext uri="{FF2B5EF4-FFF2-40B4-BE49-F238E27FC236}">
                <a16:creationId xmlns:a16="http://schemas.microsoft.com/office/drawing/2014/main" id="{9725B1B5-8673-0B5D-3AB7-EC2C6971FE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01235" y="2780944"/>
            <a:ext cx="1676753" cy="3776472"/>
          </a:xfrm>
          <a:prstGeom prst="rect">
            <a:avLst/>
          </a:prstGeom>
          <a:ln w="6350">
            <a:solidFill>
              <a:schemeClr val="bg1"/>
            </a:solidFill>
          </a:ln>
        </p:spPr>
      </p:pic>
    </p:spTree>
    <p:extLst>
      <p:ext uri="{BB962C8B-B14F-4D97-AF65-F5344CB8AC3E}">
        <p14:creationId xmlns:p14="http://schemas.microsoft.com/office/powerpoint/2010/main" val="3246231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D5EF17-D627-1421-8BB1-31337C60CA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5074" y="775984"/>
            <a:ext cx="6498352" cy="3984190"/>
          </a:xfrm>
          <a:prstGeom prst="rect">
            <a:avLst/>
          </a:prstGeom>
        </p:spPr>
      </p:pic>
      <p:pic>
        <p:nvPicPr>
          <p:cNvPr id="5" name="Picture 4">
            <a:extLst>
              <a:ext uri="{FF2B5EF4-FFF2-40B4-BE49-F238E27FC236}">
                <a16:creationId xmlns:a16="http://schemas.microsoft.com/office/drawing/2014/main" id="{60A4B428-1A2D-5E6D-F6F4-195F22E66F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66550" y="775983"/>
            <a:ext cx="2609916" cy="3984191"/>
          </a:xfrm>
          <a:prstGeom prst="rect">
            <a:avLst/>
          </a:prstGeom>
        </p:spPr>
      </p:pic>
      <p:pic>
        <p:nvPicPr>
          <p:cNvPr id="7" name="Picture 6">
            <a:extLst>
              <a:ext uri="{FF2B5EF4-FFF2-40B4-BE49-F238E27FC236}">
                <a16:creationId xmlns:a16="http://schemas.microsoft.com/office/drawing/2014/main" id="{91352AC4-55C7-56ED-C3E9-E2872305F2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66550" y="4803601"/>
            <a:ext cx="2606040" cy="1690657"/>
          </a:xfrm>
          <a:prstGeom prst="rect">
            <a:avLst/>
          </a:prstGeom>
        </p:spPr>
      </p:pic>
      <p:sp>
        <p:nvSpPr>
          <p:cNvPr id="8" name="TextBox 7">
            <a:extLst>
              <a:ext uri="{FF2B5EF4-FFF2-40B4-BE49-F238E27FC236}">
                <a16:creationId xmlns:a16="http://schemas.microsoft.com/office/drawing/2014/main" id="{3F6732B2-67EC-A91A-B1FD-EA3FBF6293BA}"/>
              </a:ext>
            </a:extLst>
          </p:cNvPr>
          <p:cNvSpPr txBox="1"/>
          <p:nvPr/>
        </p:nvSpPr>
        <p:spPr>
          <a:xfrm>
            <a:off x="1256027" y="4834617"/>
            <a:ext cx="3038460" cy="830997"/>
          </a:xfrm>
          <a:prstGeom prst="rect">
            <a:avLst/>
          </a:prstGeom>
          <a:noFill/>
        </p:spPr>
        <p:txBody>
          <a:bodyPr wrap="none" rtlCol="0">
            <a:spAutoFit/>
          </a:bodyPr>
          <a:lstStyle/>
          <a:p>
            <a:r>
              <a:rPr lang="en-US" sz="1200" dirty="0">
                <a:solidFill>
                  <a:schemeClr val="bg1"/>
                </a:solidFill>
              </a:rPr>
              <a:t>Courtesy: </a:t>
            </a:r>
            <a:r>
              <a:rPr lang="en-US" sz="1200" dirty="0">
                <a:solidFill>
                  <a:schemeClr val="bg1"/>
                </a:solidFill>
                <a:hlinkClick r:id="rId5"/>
              </a:rPr>
              <a:t>rocketreference.com</a:t>
            </a:r>
            <a:r>
              <a:rPr lang="en-US" sz="1200" dirty="0">
                <a:solidFill>
                  <a:schemeClr val="bg1"/>
                </a:solidFill>
              </a:rPr>
              <a:t>, above left</a:t>
            </a:r>
          </a:p>
          <a:p>
            <a:r>
              <a:rPr lang="en-US" sz="1200" dirty="0">
                <a:solidFill>
                  <a:schemeClr val="bg1"/>
                </a:solidFill>
              </a:rPr>
              <a:t> &amp; right. </a:t>
            </a:r>
          </a:p>
          <a:p>
            <a:r>
              <a:rPr lang="en-US" sz="1200" dirty="0">
                <a:solidFill>
                  <a:schemeClr val="bg1"/>
                </a:solidFill>
              </a:rPr>
              <a:t>Bottom right: The Boeing Co.</a:t>
            </a:r>
          </a:p>
          <a:p>
            <a:r>
              <a:rPr lang="en-US" sz="1200" dirty="0">
                <a:solidFill>
                  <a:schemeClr val="bg1"/>
                </a:solidFill>
                <a:hlinkClick r:id="rId6"/>
              </a:rPr>
              <a:t>38th Joint Liquid Propulsion </a:t>
            </a:r>
            <a:r>
              <a:rPr lang="en-US" sz="1200" dirty="0" err="1">
                <a:solidFill>
                  <a:schemeClr val="bg1"/>
                </a:solidFill>
                <a:hlinkClick r:id="rId6"/>
              </a:rPr>
              <a:t>Concerence</a:t>
            </a:r>
            <a:r>
              <a:rPr lang="en-US" sz="1200" dirty="0">
                <a:solidFill>
                  <a:schemeClr val="bg1"/>
                </a:solidFill>
                <a:hlinkClick r:id="rId6"/>
              </a:rPr>
              <a:t> 2002</a:t>
            </a:r>
            <a:endParaRPr lang="en-US" sz="1200" dirty="0">
              <a:solidFill>
                <a:schemeClr val="bg1"/>
              </a:solidFill>
            </a:endParaRPr>
          </a:p>
        </p:txBody>
      </p:sp>
    </p:spTree>
    <p:extLst>
      <p:ext uri="{BB962C8B-B14F-4D97-AF65-F5344CB8AC3E}">
        <p14:creationId xmlns:p14="http://schemas.microsoft.com/office/powerpoint/2010/main" val="2838735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612D66-C3AF-76D1-0293-15B8385185B9}"/>
              </a:ext>
            </a:extLst>
          </p:cNvPr>
          <p:cNvPicPr>
            <a:picLocks noChangeAspect="1"/>
          </p:cNvPicPr>
          <p:nvPr/>
        </p:nvPicPr>
        <p:blipFill rotWithShape="1">
          <a:blip r:embed="rId2">
            <a:extLst>
              <a:ext uri="{28A0092B-C50C-407E-A947-70E740481C1C}">
                <a14:useLocalDpi xmlns:a14="http://schemas.microsoft.com/office/drawing/2010/main"/>
              </a:ext>
            </a:extLst>
          </a:blip>
          <a:srcRect t="2712"/>
          <a:stretch/>
        </p:blipFill>
        <p:spPr>
          <a:xfrm>
            <a:off x="3714750" y="1429942"/>
            <a:ext cx="4762500" cy="4216316"/>
          </a:xfrm>
          <a:prstGeom prst="rect">
            <a:avLst/>
          </a:prstGeom>
        </p:spPr>
      </p:pic>
      <p:sp>
        <p:nvSpPr>
          <p:cNvPr id="5" name="TextBox 4">
            <a:extLst>
              <a:ext uri="{FF2B5EF4-FFF2-40B4-BE49-F238E27FC236}">
                <a16:creationId xmlns:a16="http://schemas.microsoft.com/office/drawing/2014/main" id="{6DD7CDAC-5F1E-5E3F-DB5F-36BB78A1EF4F}"/>
              </a:ext>
            </a:extLst>
          </p:cNvPr>
          <p:cNvSpPr txBox="1"/>
          <p:nvPr/>
        </p:nvSpPr>
        <p:spPr>
          <a:xfrm>
            <a:off x="3646070" y="5646258"/>
            <a:ext cx="4899860" cy="400110"/>
          </a:xfrm>
          <a:prstGeom prst="rect">
            <a:avLst/>
          </a:prstGeom>
          <a:noFill/>
        </p:spPr>
        <p:txBody>
          <a:bodyPr wrap="square">
            <a:spAutoFit/>
          </a:bodyPr>
          <a:lstStyle/>
          <a:p>
            <a:pPr algn="ctr"/>
            <a:r>
              <a:rPr lang="en-US" sz="1000" dirty="0">
                <a:solidFill>
                  <a:schemeClr val="bg1"/>
                </a:solidFill>
              </a:rPr>
              <a:t>Courtesy: The Boeing Co.</a:t>
            </a:r>
          </a:p>
          <a:p>
            <a:pPr algn="ctr"/>
            <a:r>
              <a:rPr lang="en-US" sz="1000" dirty="0">
                <a:solidFill>
                  <a:schemeClr val="bg1"/>
                </a:solidFill>
                <a:hlinkClick r:id="rId3"/>
              </a:rPr>
              <a:t>38th Joint Liquid Propulsion Conference 2002</a:t>
            </a:r>
            <a:r>
              <a:rPr lang="en-US" sz="1000" dirty="0">
                <a:solidFill>
                  <a:schemeClr val="bg1"/>
                </a:solidFill>
              </a:rPr>
              <a:t> (pdf)</a:t>
            </a:r>
          </a:p>
        </p:txBody>
      </p:sp>
      <p:sp>
        <p:nvSpPr>
          <p:cNvPr id="6" name="TextBox 5">
            <a:extLst>
              <a:ext uri="{FF2B5EF4-FFF2-40B4-BE49-F238E27FC236}">
                <a16:creationId xmlns:a16="http://schemas.microsoft.com/office/drawing/2014/main" id="{44EC9C9C-2FDD-810A-FD22-3097BB44243C}"/>
              </a:ext>
            </a:extLst>
          </p:cNvPr>
          <p:cNvSpPr txBox="1"/>
          <p:nvPr/>
        </p:nvSpPr>
        <p:spPr>
          <a:xfrm>
            <a:off x="2761275" y="581973"/>
            <a:ext cx="6669453" cy="646331"/>
          </a:xfrm>
          <a:prstGeom prst="rect">
            <a:avLst/>
          </a:prstGeom>
          <a:noFill/>
        </p:spPr>
        <p:txBody>
          <a:bodyPr wrap="none" rtlCol="0">
            <a:spAutoFit/>
          </a:bodyPr>
          <a:lstStyle/>
          <a:p>
            <a:pPr algn="ctr"/>
            <a:r>
              <a:rPr lang="en-US" dirty="0">
                <a:solidFill>
                  <a:schemeClr val="bg1"/>
                </a:solidFill>
              </a:rPr>
              <a:t>Aerospace and aircraft tube manufacturing is everchanging…making </a:t>
            </a:r>
          </a:p>
          <a:p>
            <a:pPr algn="ctr"/>
            <a:r>
              <a:rPr lang="en-US" dirty="0">
                <a:solidFill>
                  <a:schemeClr val="bg1"/>
                </a:solidFill>
              </a:rPr>
              <a:t>modular tooling options a better than ever choice in manufacturing.</a:t>
            </a:r>
          </a:p>
        </p:txBody>
      </p:sp>
    </p:spTree>
    <p:extLst>
      <p:ext uri="{BB962C8B-B14F-4D97-AF65-F5344CB8AC3E}">
        <p14:creationId xmlns:p14="http://schemas.microsoft.com/office/powerpoint/2010/main" val="3636702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8154BA-F8E1-662C-E341-20D5EC9C50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70723" y="1614567"/>
            <a:ext cx="6079156" cy="4547369"/>
          </a:xfrm>
          <a:prstGeom prst="rect">
            <a:avLst/>
          </a:prstGeom>
        </p:spPr>
      </p:pic>
      <p:sp>
        <p:nvSpPr>
          <p:cNvPr id="4" name="TextBox 3">
            <a:extLst>
              <a:ext uri="{FF2B5EF4-FFF2-40B4-BE49-F238E27FC236}">
                <a16:creationId xmlns:a16="http://schemas.microsoft.com/office/drawing/2014/main" id="{FA21A000-279E-0B0C-5FAA-1E2BBF88465F}"/>
              </a:ext>
            </a:extLst>
          </p:cNvPr>
          <p:cNvSpPr txBox="1"/>
          <p:nvPr/>
        </p:nvSpPr>
        <p:spPr>
          <a:xfrm>
            <a:off x="3056422" y="581763"/>
            <a:ext cx="7065267" cy="923330"/>
          </a:xfrm>
          <a:prstGeom prst="rect">
            <a:avLst/>
          </a:prstGeom>
          <a:noFill/>
        </p:spPr>
        <p:txBody>
          <a:bodyPr wrap="none" rtlCol="0">
            <a:spAutoFit/>
          </a:bodyPr>
          <a:lstStyle/>
          <a:p>
            <a:r>
              <a:rPr lang="en-US" dirty="0">
                <a:solidFill>
                  <a:schemeClr val="bg1"/>
                </a:solidFill>
              </a:rPr>
              <a:t>Boeing Rocketdyne RS68 Liquid Propulsion Fuel Line tubing </a:t>
            </a:r>
          </a:p>
          <a:p>
            <a:r>
              <a:rPr lang="en-US" dirty="0">
                <a:solidFill>
                  <a:schemeClr val="bg1"/>
                </a:solidFill>
              </a:rPr>
              <a:t>for orbital weld assembly and inspection.</a:t>
            </a:r>
          </a:p>
          <a:p>
            <a:r>
              <a:rPr lang="en-US" dirty="0">
                <a:solidFill>
                  <a:schemeClr val="bg1"/>
                </a:solidFill>
              </a:rPr>
              <a:t>Reuseable, reconfigurable precision design/build dedicated work holding.</a:t>
            </a:r>
          </a:p>
        </p:txBody>
      </p:sp>
    </p:spTree>
    <p:extLst>
      <p:ext uri="{BB962C8B-B14F-4D97-AF65-F5344CB8AC3E}">
        <p14:creationId xmlns:p14="http://schemas.microsoft.com/office/powerpoint/2010/main" val="1964368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4A3E779-C689-EC1A-C095-E0206BED6778}"/>
              </a:ext>
            </a:extLst>
          </p:cNvPr>
          <p:cNvGrpSpPr/>
          <p:nvPr/>
        </p:nvGrpSpPr>
        <p:grpSpPr>
          <a:xfrm>
            <a:off x="1499335" y="4097483"/>
            <a:ext cx="9193329" cy="2005444"/>
            <a:chOff x="1477451" y="3958937"/>
            <a:chExt cx="9193329" cy="2005444"/>
          </a:xfrm>
        </p:grpSpPr>
        <p:pic>
          <p:nvPicPr>
            <p:cNvPr id="5" name="Picture 4">
              <a:extLst>
                <a:ext uri="{FF2B5EF4-FFF2-40B4-BE49-F238E27FC236}">
                  <a16:creationId xmlns:a16="http://schemas.microsoft.com/office/drawing/2014/main" id="{DA1A68F0-A93D-7E57-7405-0DCCF2A94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7451" y="3958937"/>
              <a:ext cx="2673925" cy="2005444"/>
            </a:xfrm>
            <a:prstGeom prst="rect">
              <a:avLst/>
            </a:prstGeom>
          </p:spPr>
        </p:pic>
        <p:pic>
          <p:nvPicPr>
            <p:cNvPr id="7" name="Picture 6">
              <a:extLst>
                <a:ext uri="{FF2B5EF4-FFF2-40B4-BE49-F238E27FC236}">
                  <a16:creationId xmlns:a16="http://schemas.microsoft.com/office/drawing/2014/main" id="{DB657BF3-2F9E-0B14-F9B6-6F61C171CB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7153" y="3958937"/>
              <a:ext cx="2673925" cy="2005444"/>
            </a:xfrm>
            <a:prstGeom prst="rect">
              <a:avLst/>
            </a:prstGeom>
          </p:spPr>
        </p:pic>
        <p:pic>
          <p:nvPicPr>
            <p:cNvPr id="13" name="Picture 12">
              <a:extLst>
                <a:ext uri="{FF2B5EF4-FFF2-40B4-BE49-F238E27FC236}">
                  <a16:creationId xmlns:a16="http://schemas.microsoft.com/office/drawing/2014/main" id="{AF3EDDEE-0117-EB07-2DB4-012402ED4F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96855" y="3958937"/>
              <a:ext cx="2673925" cy="2005444"/>
            </a:xfrm>
            <a:prstGeom prst="rect">
              <a:avLst/>
            </a:prstGeom>
          </p:spPr>
        </p:pic>
      </p:grpSp>
      <p:grpSp>
        <p:nvGrpSpPr>
          <p:cNvPr id="17" name="Group 16">
            <a:extLst>
              <a:ext uri="{FF2B5EF4-FFF2-40B4-BE49-F238E27FC236}">
                <a16:creationId xmlns:a16="http://schemas.microsoft.com/office/drawing/2014/main" id="{996451A2-8AD4-7B37-216D-CC7A29A1FB4D}"/>
              </a:ext>
            </a:extLst>
          </p:cNvPr>
          <p:cNvGrpSpPr/>
          <p:nvPr/>
        </p:nvGrpSpPr>
        <p:grpSpPr>
          <a:xfrm>
            <a:off x="717666" y="1399309"/>
            <a:ext cx="10756667" cy="2404873"/>
            <a:chOff x="678873" y="1413164"/>
            <a:chExt cx="10756667" cy="2404873"/>
          </a:xfrm>
        </p:grpSpPr>
        <p:pic>
          <p:nvPicPr>
            <p:cNvPr id="3" name="Picture 2">
              <a:extLst>
                <a:ext uri="{FF2B5EF4-FFF2-40B4-BE49-F238E27FC236}">
                  <a16:creationId xmlns:a16="http://schemas.microsoft.com/office/drawing/2014/main" id="{E5D4EA25-1CF7-7D00-9956-0A7CAC710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8873" y="1413164"/>
              <a:ext cx="3200400" cy="2400300"/>
            </a:xfrm>
            <a:prstGeom prst="rect">
              <a:avLst/>
            </a:prstGeom>
          </p:spPr>
        </p:pic>
        <p:pic>
          <p:nvPicPr>
            <p:cNvPr id="11" name="Picture 10">
              <a:extLst>
                <a:ext uri="{FF2B5EF4-FFF2-40B4-BE49-F238E27FC236}">
                  <a16:creationId xmlns:a16="http://schemas.microsoft.com/office/drawing/2014/main" id="{11503B15-05A4-9B6B-D926-CC6777E441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35140" y="1413164"/>
              <a:ext cx="3200400" cy="2400300"/>
            </a:xfrm>
            <a:prstGeom prst="rect">
              <a:avLst/>
            </a:prstGeom>
          </p:spPr>
        </p:pic>
        <p:pic>
          <p:nvPicPr>
            <p:cNvPr id="15" name="Picture 14">
              <a:extLst>
                <a:ext uri="{FF2B5EF4-FFF2-40B4-BE49-F238E27FC236}">
                  <a16:creationId xmlns:a16="http://schemas.microsoft.com/office/drawing/2014/main" id="{81656F4F-EE3F-B721-35B0-5BA1CB5F510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22626"/>
            <a:stretch/>
          </p:blipFill>
          <p:spPr>
            <a:xfrm>
              <a:off x="3985124" y="1413165"/>
              <a:ext cx="4144165" cy="2404872"/>
            </a:xfrm>
            <a:prstGeom prst="rect">
              <a:avLst/>
            </a:prstGeom>
          </p:spPr>
        </p:pic>
      </p:grpSp>
      <p:sp>
        <p:nvSpPr>
          <p:cNvPr id="18" name="TextBox 17">
            <a:extLst>
              <a:ext uri="{FF2B5EF4-FFF2-40B4-BE49-F238E27FC236}">
                <a16:creationId xmlns:a16="http://schemas.microsoft.com/office/drawing/2014/main" id="{EE6B149E-9D47-10AE-1A17-A89C1F1E452D}"/>
              </a:ext>
            </a:extLst>
          </p:cNvPr>
          <p:cNvSpPr txBox="1"/>
          <p:nvPr/>
        </p:nvSpPr>
        <p:spPr>
          <a:xfrm>
            <a:off x="1108365" y="489741"/>
            <a:ext cx="10681854" cy="646331"/>
          </a:xfrm>
          <a:prstGeom prst="rect">
            <a:avLst/>
          </a:prstGeom>
          <a:noFill/>
        </p:spPr>
        <p:txBody>
          <a:bodyPr wrap="square" rtlCol="0">
            <a:spAutoFit/>
          </a:bodyPr>
          <a:lstStyle/>
          <a:p>
            <a:r>
              <a:rPr lang="en-US" dirty="0">
                <a:solidFill>
                  <a:schemeClr val="bg1"/>
                </a:solidFill>
              </a:rPr>
              <a:t>Boeing Rocketdyne RS68 Program, consisting of multiple fixtures with complete design, build, and certification </a:t>
            </a:r>
          </a:p>
          <a:p>
            <a:r>
              <a:rPr lang="en-US" dirty="0">
                <a:solidFill>
                  <a:schemeClr val="bg1"/>
                </a:solidFill>
              </a:rPr>
              <a:t>services. All tools were designed for mobility from welding operations to assembly, including test chambers.</a:t>
            </a:r>
          </a:p>
        </p:txBody>
      </p:sp>
    </p:spTree>
    <p:extLst>
      <p:ext uri="{BB962C8B-B14F-4D97-AF65-F5344CB8AC3E}">
        <p14:creationId xmlns:p14="http://schemas.microsoft.com/office/powerpoint/2010/main" val="3293445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D06A0-EEF8-33F4-201F-1C542DB3C9E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2498"/>
          <a:stretch/>
        </p:blipFill>
        <p:spPr>
          <a:xfrm>
            <a:off x="1288473" y="815596"/>
            <a:ext cx="3801029" cy="2603705"/>
          </a:xfrm>
          <a:prstGeom prst="rect">
            <a:avLst/>
          </a:prstGeom>
        </p:spPr>
      </p:pic>
      <p:pic>
        <p:nvPicPr>
          <p:cNvPr id="7" name="Picture 6">
            <a:extLst>
              <a:ext uri="{FF2B5EF4-FFF2-40B4-BE49-F238E27FC236}">
                <a16:creationId xmlns:a16="http://schemas.microsoft.com/office/drawing/2014/main" id="{12AAC6C1-C6E2-C228-388C-2A76706116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0813" y="813261"/>
            <a:ext cx="3802328" cy="2606040"/>
          </a:xfrm>
          <a:prstGeom prst="rect">
            <a:avLst/>
          </a:prstGeom>
        </p:spPr>
      </p:pic>
      <p:pic>
        <p:nvPicPr>
          <p:cNvPr id="9" name="Picture 8">
            <a:extLst>
              <a:ext uri="{FF2B5EF4-FFF2-40B4-BE49-F238E27FC236}">
                <a16:creationId xmlns:a16="http://schemas.microsoft.com/office/drawing/2014/main" id="{DB2B3D55-AF05-6F80-0945-ED5AC4FF49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30813" y="3642969"/>
            <a:ext cx="3802328" cy="2606040"/>
          </a:xfrm>
          <a:prstGeom prst="rect">
            <a:avLst/>
          </a:prstGeom>
        </p:spPr>
      </p:pic>
      <p:pic>
        <p:nvPicPr>
          <p:cNvPr id="11" name="Picture 10">
            <a:extLst>
              <a:ext uri="{FF2B5EF4-FFF2-40B4-BE49-F238E27FC236}">
                <a16:creationId xmlns:a16="http://schemas.microsoft.com/office/drawing/2014/main" id="{394E8E4B-C170-BC1E-A916-CB746AC421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8473" y="3645304"/>
            <a:ext cx="3769047" cy="2603705"/>
          </a:xfrm>
          <a:prstGeom prst="rect">
            <a:avLst/>
          </a:prstGeom>
        </p:spPr>
      </p:pic>
      <p:sp>
        <p:nvSpPr>
          <p:cNvPr id="12" name="TextBox 11">
            <a:extLst>
              <a:ext uri="{FF2B5EF4-FFF2-40B4-BE49-F238E27FC236}">
                <a16:creationId xmlns:a16="http://schemas.microsoft.com/office/drawing/2014/main" id="{40784F1F-B8AA-ACFF-779E-1E2FADF28B80}"/>
              </a:ext>
            </a:extLst>
          </p:cNvPr>
          <p:cNvSpPr txBox="1"/>
          <p:nvPr/>
        </p:nvSpPr>
        <p:spPr>
          <a:xfrm>
            <a:off x="1288473" y="332509"/>
            <a:ext cx="9487469" cy="369332"/>
          </a:xfrm>
          <a:prstGeom prst="rect">
            <a:avLst/>
          </a:prstGeom>
          <a:noFill/>
        </p:spPr>
        <p:txBody>
          <a:bodyPr wrap="none" rtlCol="0">
            <a:spAutoFit/>
          </a:bodyPr>
          <a:lstStyle/>
          <a:p>
            <a:r>
              <a:rPr lang="en-US" dirty="0">
                <a:solidFill>
                  <a:schemeClr val="bg1"/>
                </a:solidFill>
              </a:rPr>
              <a:t>RS68 Project consisted of full assembly and sub-assembly/transport “helper” tools for easy mobility.</a:t>
            </a:r>
          </a:p>
        </p:txBody>
      </p:sp>
    </p:spTree>
    <p:extLst>
      <p:ext uri="{BB962C8B-B14F-4D97-AF65-F5344CB8AC3E}">
        <p14:creationId xmlns:p14="http://schemas.microsoft.com/office/powerpoint/2010/main" val="1009513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1B2EC9-AFD2-0AD3-552C-3098DBDFCC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5999" y="1590096"/>
            <a:ext cx="5611700" cy="4212772"/>
          </a:xfrm>
          <a:prstGeom prst="rect">
            <a:avLst/>
          </a:prstGeom>
        </p:spPr>
      </p:pic>
      <p:sp>
        <p:nvSpPr>
          <p:cNvPr id="6" name="TextBox 5">
            <a:extLst>
              <a:ext uri="{FF2B5EF4-FFF2-40B4-BE49-F238E27FC236}">
                <a16:creationId xmlns:a16="http://schemas.microsoft.com/office/drawing/2014/main" id="{5600F514-17C0-DC7B-57D8-EAA1D1661043}"/>
              </a:ext>
            </a:extLst>
          </p:cNvPr>
          <p:cNvSpPr txBox="1"/>
          <p:nvPr/>
        </p:nvSpPr>
        <p:spPr>
          <a:xfrm>
            <a:off x="1628274" y="528943"/>
            <a:ext cx="8696676" cy="646331"/>
          </a:xfrm>
          <a:prstGeom prst="rect">
            <a:avLst/>
          </a:prstGeom>
          <a:noFill/>
        </p:spPr>
        <p:txBody>
          <a:bodyPr wrap="none" rtlCol="0">
            <a:spAutoFit/>
          </a:bodyPr>
          <a:lstStyle/>
          <a:p>
            <a:r>
              <a:rPr lang="en-US" dirty="0">
                <a:solidFill>
                  <a:schemeClr val="bg1"/>
                </a:solidFill>
              </a:rPr>
              <a:t>Boeing Rocketdyne RS68 fixture with trunnion for rotation and ergonomic assembly.</a:t>
            </a:r>
          </a:p>
          <a:p>
            <a:r>
              <a:rPr lang="en-US" dirty="0">
                <a:solidFill>
                  <a:schemeClr val="bg1"/>
                </a:solidFill>
              </a:rPr>
              <a:t>All large fixtures using AMT 40, our robust system for large part accuracies and capabilities.</a:t>
            </a:r>
          </a:p>
        </p:txBody>
      </p:sp>
      <p:pic>
        <p:nvPicPr>
          <p:cNvPr id="3" name="Picture 2">
            <a:extLst>
              <a:ext uri="{FF2B5EF4-FFF2-40B4-BE49-F238E27FC236}">
                <a16:creationId xmlns:a16="http://schemas.microsoft.com/office/drawing/2014/main" id="{79223D1C-8F47-EAEF-9BB8-8DFB17DC81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590096"/>
            <a:ext cx="5617029" cy="4212772"/>
          </a:xfrm>
          <a:prstGeom prst="rect">
            <a:avLst/>
          </a:prstGeom>
        </p:spPr>
      </p:pic>
    </p:spTree>
    <p:extLst>
      <p:ext uri="{BB962C8B-B14F-4D97-AF65-F5344CB8AC3E}">
        <p14:creationId xmlns:p14="http://schemas.microsoft.com/office/powerpoint/2010/main" val="2917612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6414DE-471C-631E-B2C1-17B7C179D2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6720" y="3488142"/>
            <a:ext cx="3129184" cy="2346888"/>
          </a:xfrm>
          <a:prstGeom prst="rect">
            <a:avLst/>
          </a:prstGeom>
        </p:spPr>
      </p:pic>
      <p:pic>
        <p:nvPicPr>
          <p:cNvPr id="5" name="Picture 4">
            <a:extLst>
              <a:ext uri="{FF2B5EF4-FFF2-40B4-BE49-F238E27FC236}">
                <a16:creationId xmlns:a16="http://schemas.microsoft.com/office/drawing/2014/main" id="{A60BE130-D1D2-11F1-4DD3-874C17AA05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56"/>
          <a:stretch/>
        </p:blipFill>
        <p:spPr>
          <a:xfrm>
            <a:off x="765008" y="1089039"/>
            <a:ext cx="7037051" cy="4738256"/>
          </a:xfrm>
          <a:prstGeom prst="rect">
            <a:avLst/>
          </a:prstGeom>
        </p:spPr>
      </p:pic>
      <p:sp>
        <p:nvSpPr>
          <p:cNvPr id="6" name="TextBox 5">
            <a:extLst>
              <a:ext uri="{FF2B5EF4-FFF2-40B4-BE49-F238E27FC236}">
                <a16:creationId xmlns:a16="http://schemas.microsoft.com/office/drawing/2014/main" id="{38D0D352-8767-070A-01F6-1110025BEE5C}"/>
              </a:ext>
            </a:extLst>
          </p:cNvPr>
          <p:cNvSpPr txBox="1"/>
          <p:nvPr/>
        </p:nvSpPr>
        <p:spPr>
          <a:xfrm>
            <a:off x="765008" y="590049"/>
            <a:ext cx="2659190" cy="369332"/>
          </a:xfrm>
          <a:prstGeom prst="rect">
            <a:avLst/>
          </a:prstGeom>
          <a:noFill/>
        </p:spPr>
        <p:txBody>
          <a:bodyPr wrap="none" rtlCol="0">
            <a:spAutoFit/>
          </a:bodyPr>
          <a:lstStyle/>
          <a:p>
            <a:r>
              <a:rPr lang="en-US" dirty="0">
                <a:solidFill>
                  <a:schemeClr val="bg1"/>
                </a:solidFill>
              </a:rPr>
              <a:t>Boeing RS68 LOX, example</a:t>
            </a:r>
          </a:p>
        </p:txBody>
      </p:sp>
      <p:pic>
        <p:nvPicPr>
          <p:cNvPr id="12" name="Picture 11">
            <a:extLst>
              <a:ext uri="{FF2B5EF4-FFF2-40B4-BE49-F238E27FC236}">
                <a16:creationId xmlns:a16="http://schemas.microsoft.com/office/drawing/2014/main" id="{58D3B4F5-1A16-7CF2-136B-E30CF1DB4C7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4390"/>
          <a:stretch/>
        </p:blipFill>
        <p:spPr>
          <a:xfrm>
            <a:off x="7926720" y="1089039"/>
            <a:ext cx="3129184" cy="2127296"/>
          </a:xfrm>
          <a:prstGeom prst="rect">
            <a:avLst/>
          </a:prstGeom>
        </p:spPr>
      </p:pic>
      <p:sp>
        <p:nvSpPr>
          <p:cNvPr id="14" name="TextBox 13">
            <a:extLst>
              <a:ext uri="{FF2B5EF4-FFF2-40B4-BE49-F238E27FC236}">
                <a16:creationId xmlns:a16="http://schemas.microsoft.com/office/drawing/2014/main" id="{BA0F2043-74A2-507A-4F35-89254CA0E003}"/>
              </a:ext>
            </a:extLst>
          </p:cNvPr>
          <p:cNvSpPr txBox="1"/>
          <p:nvPr/>
        </p:nvSpPr>
        <p:spPr>
          <a:xfrm>
            <a:off x="7863112" y="2982195"/>
            <a:ext cx="1663175" cy="276999"/>
          </a:xfrm>
          <a:prstGeom prst="rect">
            <a:avLst/>
          </a:prstGeom>
          <a:noFill/>
        </p:spPr>
        <p:txBody>
          <a:bodyPr wrap="square">
            <a:spAutoFit/>
          </a:bodyPr>
          <a:lstStyle/>
          <a:p>
            <a:r>
              <a:rPr lang="en-US" sz="600" dirty="0"/>
              <a:t>Courtesy: The Boeing Co.</a:t>
            </a:r>
            <a:br>
              <a:rPr lang="en-US" sz="600" dirty="0"/>
            </a:br>
            <a:r>
              <a:rPr lang="en-US" sz="600" dirty="0"/>
              <a:t> </a:t>
            </a:r>
            <a:r>
              <a:rPr lang="en-US" sz="600" dirty="0">
                <a:solidFill>
                  <a:srgbClr val="467886"/>
                </a:solidFill>
                <a:hlinkClick r:id="rId5">
                  <a:extLst>
                    <a:ext uri="{A12FA001-AC4F-418D-AE19-62706E023703}">
                      <ahyp:hlinkClr xmlns:ahyp="http://schemas.microsoft.com/office/drawing/2018/hyperlinkcolor" val="tx"/>
                    </a:ext>
                  </a:extLst>
                </a:hlinkClick>
              </a:rPr>
              <a:t>38th Joint Liquid Propulsion Conference </a:t>
            </a:r>
            <a:r>
              <a:rPr lang="en-US" sz="600" dirty="0">
                <a:hlinkClick r:id="rId5">
                  <a:extLst>
                    <a:ext uri="{A12FA001-AC4F-418D-AE19-62706E023703}">
                      <ahyp:hlinkClr xmlns:ahyp="http://schemas.microsoft.com/office/drawing/2018/hyperlinkcolor" val="tx"/>
                    </a:ext>
                  </a:extLst>
                </a:hlinkClick>
              </a:rPr>
              <a:t>2002</a:t>
            </a:r>
            <a:endParaRPr lang="en-US" sz="600" dirty="0"/>
          </a:p>
        </p:txBody>
      </p:sp>
    </p:spTree>
    <p:extLst>
      <p:ext uri="{BB962C8B-B14F-4D97-AF65-F5344CB8AC3E}">
        <p14:creationId xmlns:p14="http://schemas.microsoft.com/office/powerpoint/2010/main" val="4021362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2D1ED2-AC79-A882-F9BE-237B53F0E4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43572" y="3562156"/>
            <a:ext cx="4146371" cy="2743200"/>
          </a:xfrm>
          <a:prstGeom prst="rect">
            <a:avLst/>
          </a:prstGeom>
        </p:spPr>
      </p:pic>
      <p:pic>
        <p:nvPicPr>
          <p:cNvPr id="5" name="Picture 4">
            <a:extLst>
              <a:ext uri="{FF2B5EF4-FFF2-40B4-BE49-F238E27FC236}">
                <a16:creationId xmlns:a16="http://schemas.microsoft.com/office/drawing/2014/main" id="{ACB5F378-0191-0FBC-6548-405D099FC0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5360" y="788476"/>
            <a:ext cx="3535680" cy="5516880"/>
          </a:xfrm>
          <a:prstGeom prst="rect">
            <a:avLst/>
          </a:prstGeom>
        </p:spPr>
      </p:pic>
      <p:sp>
        <p:nvSpPr>
          <p:cNvPr id="6" name="TextBox 5">
            <a:extLst>
              <a:ext uri="{FF2B5EF4-FFF2-40B4-BE49-F238E27FC236}">
                <a16:creationId xmlns:a16="http://schemas.microsoft.com/office/drawing/2014/main" id="{CAA8BF5A-0D55-0301-6467-856DD1BE345E}"/>
              </a:ext>
            </a:extLst>
          </p:cNvPr>
          <p:cNvSpPr txBox="1"/>
          <p:nvPr/>
        </p:nvSpPr>
        <p:spPr>
          <a:xfrm>
            <a:off x="4843572" y="674498"/>
            <a:ext cx="5551776" cy="1477328"/>
          </a:xfrm>
          <a:prstGeom prst="rect">
            <a:avLst/>
          </a:prstGeom>
          <a:noFill/>
        </p:spPr>
        <p:txBody>
          <a:bodyPr wrap="none" rtlCol="0">
            <a:spAutoFit/>
          </a:bodyPr>
          <a:lstStyle/>
          <a:p>
            <a:r>
              <a:rPr lang="en-US" dirty="0">
                <a:solidFill>
                  <a:schemeClr val="bg1"/>
                </a:solidFill>
              </a:rPr>
              <a:t>Boeing Rocketdyne Reuseable Launch Vehicle (RLV)</a:t>
            </a:r>
          </a:p>
          <a:p>
            <a:r>
              <a:rPr lang="en-US" dirty="0">
                <a:solidFill>
                  <a:schemeClr val="bg1"/>
                </a:solidFill>
              </a:rPr>
              <a:t>Tubing Assembly/Weld Fixture for small fuel lines.</a:t>
            </a:r>
          </a:p>
          <a:p>
            <a:r>
              <a:rPr lang="en-US" dirty="0">
                <a:solidFill>
                  <a:schemeClr val="bg1"/>
                </a:solidFill>
              </a:rPr>
              <a:t>Utilizing standard components and custom designed and </a:t>
            </a:r>
          </a:p>
          <a:p>
            <a:r>
              <a:rPr lang="en-US" dirty="0">
                <a:solidFill>
                  <a:schemeClr val="bg1"/>
                </a:solidFill>
              </a:rPr>
              <a:t>machined, removable net/clamping components. </a:t>
            </a:r>
          </a:p>
          <a:p>
            <a:r>
              <a:rPr lang="en-US" dirty="0">
                <a:solidFill>
                  <a:schemeClr val="bg1"/>
                </a:solidFill>
              </a:rPr>
              <a:t>Always reconfigurable and reuseable.</a:t>
            </a:r>
          </a:p>
        </p:txBody>
      </p:sp>
      <p:pic>
        <p:nvPicPr>
          <p:cNvPr id="7" name="Picture 6">
            <a:extLst>
              <a:ext uri="{FF2B5EF4-FFF2-40B4-BE49-F238E27FC236}">
                <a16:creationId xmlns:a16="http://schemas.microsoft.com/office/drawing/2014/main" id="{759E5642-C350-FAA4-F535-421E3B1DE60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93240" y="3546916"/>
            <a:ext cx="2110978" cy="2743200"/>
          </a:xfrm>
          <a:prstGeom prst="rect">
            <a:avLst/>
          </a:prstGeom>
        </p:spPr>
      </p:pic>
      <p:sp>
        <p:nvSpPr>
          <p:cNvPr id="8" name="TextBox 7">
            <a:extLst>
              <a:ext uri="{FF2B5EF4-FFF2-40B4-BE49-F238E27FC236}">
                <a16:creationId xmlns:a16="http://schemas.microsoft.com/office/drawing/2014/main" id="{151901F4-33AF-E5F8-F867-DCCFEC0DD6BB}"/>
              </a:ext>
            </a:extLst>
          </p:cNvPr>
          <p:cNvSpPr txBox="1"/>
          <p:nvPr/>
        </p:nvSpPr>
        <p:spPr>
          <a:xfrm>
            <a:off x="9438751" y="6305356"/>
            <a:ext cx="2223686" cy="246221"/>
          </a:xfrm>
          <a:prstGeom prst="rect">
            <a:avLst/>
          </a:prstGeom>
          <a:noFill/>
        </p:spPr>
        <p:txBody>
          <a:bodyPr wrap="none" rtlCol="0">
            <a:spAutoFit/>
          </a:bodyPr>
          <a:lstStyle/>
          <a:p>
            <a:r>
              <a:rPr lang="en-US" sz="1000" dirty="0">
                <a:solidFill>
                  <a:schemeClr val="bg1"/>
                </a:solidFill>
              </a:rPr>
              <a:t>Courtesy: </a:t>
            </a:r>
            <a:r>
              <a:rPr lang="en-US" sz="1000" dirty="0">
                <a:solidFill>
                  <a:schemeClr val="bg1"/>
                </a:solidFill>
                <a:hlinkClick r:id="rId5"/>
              </a:rPr>
              <a:t>https://www.heroicrelics.org</a:t>
            </a:r>
            <a:endParaRPr lang="en-US" sz="1000" dirty="0">
              <a:solidFill>
                <a:schemeClr val="bg1"/>
              </a:solidFill>
            </a:endParaRPr>
          </a:p>
        </p:txBody>
      </p:sp>
    </p:spTree>
    <p:extLst>
      <p:ext uri="{BB962C8B-B14F-4D97-AF65-F5344CB8AC3E}">
        <p14:creationId xmlns:p14="http://schemas.microsoft.com/office/powerpoint/2010/main" val="1883753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14E216C-9D3D-95BE-5B24-0C49D3128B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8568" y="1400873"/>
            <a:ext cx="5001935" cy="3751451"/>
          </a:xfrm>
          <a:prstGeom prst="rect">
            <a:avLst/>
          </a:prstGeom>
        </p:spPr>
      </p:pic>
      <p:pic>
        <p:nvPicPr>
          <p:cNvPr id="10" name="Picture 9">
            <a:extLst>
              <a:ext uri="{FF2B5EF4-FFF2-40B4-BE49-F238E27FC236}">
                <a16:creationId xmlns:a16="http://schemas.microsoft.com/office/drawing/2014/main" id="{C0543DBB-B723-805B-1142-6529D02305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400874"/>
            <a:ext cx="5001935" cy="3751451"/>
          </a:xfrm>
          <a:prstGeom prst="rect">
            <a:avLst/>
          </a:prstGeom>
        </p:spPr>
      </p:pic>
      <p:sp>
        <p:nvSpPr>
          <p:cNvPr id="2" name="TextBox 1">
            <a:extLst>
              <a:ext uri="{FF2B5EF4-FFF2-40B4-BE49-F238E27FC236}">
                <a16:creationId xmlns:a16="http://schemas.microsoft.com/office/drawing/2014/main" id="{7557BC35-6007-DC56-BEFF-5EE561444203}"/>
              </a:ext>
            </a:extLst>
          </p:cNvPr>
          <p:cNvSpPr txBox="1"/>
          <p:nvPr/>
        </p:nvSpPr>
        <p:spPr>
          <a:xfrm>
            <a:off x="978568" y="834189"/>
            <a:ext cx="4766369" cy="369332"/>
          </a:xfrm>
          <a:prstGeom prst="rect">
            <a:avLst/>
          </a:prstGeom>
          <a:noFill/>
        </p:spPr>
        <p:txBody>
          <a:bodyPr wrap="none" rtlCol="0">
            <a:spAutoFit/>
          </a:bodyPr>
          <a:lstStyle/>
          <a:p>
            <a:r>
              <a:rPr lang="en-US" dirty="0">
                <a:solidFill>
                  <a:schemeClr val="bg1"/>
                </a:solidFill>
              </a:rPr>
              <a:t>Martin-Marietta Repair Station – Fighter Jet Duct</a:t>
            </a:r>
          </a:p>
        </p:txBody>
      </p:sp>
    </p:spTree>
    <p:extLst>
      <p:ext uri="{BB962C8B-B14F-4D97-AF65-F5344CB8AC3E}">
        <p14:creationId xmlns:p14="http://schemas.microsoft.com/office/powerpoint/2010/main" val="3775392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8A02A2-ADBA-DD77-D747-019678EFEF3B}"/>
              </a:ext>
            </a:extLst>
          </p:cNvPr>
          <p:cNvSpPr txBox="1"/>
          <p:nvPr/>
        </p:nvSpPr>
        <p:spPr>
          <a:xfrm>
            <a:off x="1499088" y="511890"/>
            <a:ext cx="5066130" cy="923330"/>
          </a:xfrm>
          <a:prstGeom prst="rect">
            <a:avLst/>
          </a:prstGeom>
          <a:noFill/>
        </p:spPr>
        <p:txBody>
          <a:bodyPr wrap="none" rtlCol="0">
            <a:spAutoFit/>
          </a:bodyPr>
          <a:lstStyle/>
          <a:p>
            <a:r>
              <a:rPr lang="en-US" dirty="0">
                <a:solidFill>
                  <a:schemeClr val="bg1"/>
                </a:solidFill>
              </a:rPr>
              <a:t>South Dakota School of Mines, FSW (“friction </a:t>
            </a:r>
          </a:p>
          <a:p>
            <a:r>
              <a:rPr lang="en-US" dirty="0">
                <a:solidFill>
                  <a:schemeClr val="bg1"/>
                </a:solidFill>
              </a:rPr>
              <a:t>stir welding” technology) for bonding to mating </a:t>
            </a:r>
          </a:p>
          <a:p>
            <a:r>
              <a:rPr lang="en-US" dirty="0">
                <a:solidFill>
                  <a:schemeClr val="bg1"/>
                </a:solidFill>
              </a:rPr>
              <a:t>parts utilizing modular tooling with custom locators.</a:t>
            </a:r>
          </a:p>
        </p:txBody>
      </p:sp>
      <p:pic>
        <p:nvPicPr>
          <p:cNvPr id="4" name="Picture 3">
            <a:extLst>
              <a:ext uri="{FF2B5EF4-FFF2-40B4-BE49-F238E27FC236}">
                <a16:creationId xmlns:a16="http://schemas.microsoft.com/office/drawing/2014/main" id="{26C715B2-5967-CAB3-DD43-A7C8AD5429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08020" y="311363"/>
            <a:ext cx="4387077" cy="5847347"/>
          </a:xfrm>
          <a:prstGeom prst="rect">
            <a:avLst/>
          </a:prstGeom>
        </p:spPr>
      </p:pic>
      <p:pic>
        <p:nvPicPr>
          <p:cNvPr id="6" name="Picture 5">
            <a:extLst>
              <a:ext uri="{FF2B5EF4-FFF2-40B4-BE49-F238E27FC236}">
                <a16:creationId xmlns:a16="http://schemas.microsoft.com/office/drawing/2014/main" id="{C703048B-A81C-4856-5469-5BF773AB31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9088" y="1708408"/>
            <a:ext cx="4883808" cy="3662856"/>
          </a:xfrm>
          <a:prstGeom prst="rect">
            <a:avLst/>
          </a:prstGeom>
        </p:spPr>
      </p:pic>
    </p:spTree>
    <p:extLst>
      <p:ext uri="{BB962C8B-B14F-4D97-AF65-F5344CB8AC3E}">
        <p14:creationId xmlns:p14="http://schemas.microsoft.com/office/powerpoint/2010/main" val="1848994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34D214-3A7B-0631-E1C0-307BEBD6733B}"/>
              </a:ext>
            </a:extLst>
          </p:cNvPr>
          <p:cNvSpPr txBox="1"/>
          <p:nvPr/>
        </p:nvSpPr>
        <p:spPr>
          <a:xfrm>
            <a:off x="1750324" y="682388"/>
            <a:ext cx="9331658" cy="369332"/>
          </a:xfrm>
          <a:prstGeom prst="rect">
            <a:avLst/>
          </a:prstGeom>
          <a:noFill/>
        </p:spPr>
        <p:txBody>
          <a:bodyPr wrap="square" rtlCol="0">
            <a:spAutoFit/>
          </a:bodyPr>
          <a:lstStyle/>
          <a:p>
            <a:r>
              <a:rPr lang="en-US" dirty="0">
                <a:solidFill>
                  <a:schemeClr val="bg1"/>
                </a:solidFill>
              </a:rPr>
              <a:t>Thank you for your time to consider American Modular Tooling, Proudly made in the United States</a:t>
            </a:r>
          </a:p>
        </p:txBody>
      </p:sp>
      <p:sp>
        <p:nvSpPr>
          <p:cNvPr id="4" name="TextBox 3">
            <a:extLst>
              <a:ext uri="{FF2B5EF4-FFF2-40B4-BE49-F238E27FC236}">
                <a16:creationId xmlns:a16="http://schemas.microsoft.com/office/drawing/2014/main" id="{66DCB51F-8553-8F19-EBE5-E878F29D8A86}"/>
              </a:ext>
            </a:extLst>
          </p:cNvPr>
          <p:cNvSpPr txBox="1"/>
          <p:nvPr/>
        </p:nvSpPr>
        <p:spPr>
          <a:xfrm>
            <a:off x="1750324" y="1152055"/>
            <a:ext cx="8949519" cy="4270464"/>
          </a:xfrm>
          <a:prstGeom prst="rect">
            <a:avLst/>
          </a:prstGeom>
          <a:noFill/>
        </p:spPr>
        <p:txBody>
          <a:bodyPr wrap="square">
            <a:spAutoFit/>
          </a:bodyPr>
          <a:lstStyle/>
          <a:p>
            <a:pPr marL="0" marR="0">
              <a:lnSpc>
                <a:spcPct val="107000"/>
              </a:lnSpc>
              <a:spcBef>
                <a:spcPts val="0"/>
              </a:spcBef>
              <a:spcAft>
                <a:spcPts val="800"/>
              </a:spcAft>
            </a:pPr>
            <a:r>
              <a:rPr lang="en-US" b="1" kern="100" dirty="0">
                <a:solidFill>
                  <a:schemeClr val="bg1"/>
                </a:solidFill>
                <a:effectLst/>
                <a:latin typeface="Arial" panose="020B0604020202020204" pitchFamily="34" charset="0"/>
                <a:ea typeface="Aptos" panose="02110004020202020204"/>
                <a:cs typeface="Times New Roman" panose="02020603050405020304" pitchFamily="18" charset="0"/>
              </a:rPr>
              <a:t>Who </a:t>
            </a:r>
            <a:r>
              <a:rPr lang="en-US" b="1" kern="100" dirty="0">
                <a:solidFill>
                  <a:schemeClr val="bg1"/>
                </a:solidFill>
                <a:latin typeface="Arial" panose="020B0604020202020204" pitchFamily="34" charset="0"/>
                <a:ea typeface="Aptos" panose="02110004020202020204"/>
                <a:cs typeface="Times New Roman" panose="02020603050405020304" pitchFamily="18" charset="0"/>
              </a:rPr>
              <a:t>We Are</a:t>
            </a:r>
          </a:p>
          <a:p>
            <a:pPr marL="0" marR="0">
              <a:lnSpc>
                <a:spcPct val="107000"/>
              </a:lnSpc>
              <a:spcBef>
                <a:spcPts val="0"/>
              </a:spcBef>
              <a:spcAft>
                <a:spcPts val="800"/>
              </a:spcAft>
            </a:pPr>
            <a:r>
              <a:rPr lang="en-US" sz="1400" kern="100" dirty="0">
                <a:solidFill>
                  <a:schemeClr val="bg1"/>
                </a:solidFill>
                <a:effectLst/>
                <a:latin typeface="Arial" panose="020B0604020202020204" pitchFamily="34" charset="0"/>
                <a:ea typeface="Aptos" panose="02110004020202020204"/>
                <a:cs typeface="Times New Roman" panose="02020603050405020304" pitchFamily="18" charset="0"/>
              </a:rPr>
              <a:t>Established in 1991, Paul W. Marino Gages, Inc. (PWM) is dedicated to presenting high quality products to industry while providing reliability and service. Our mission is to supply the technological advances that embody “three E’s” – Ergonomical, Ecological, and Economical sensibilities that impact the current and future states of manufacturing and our planet.</a:t>
            </a:r>
            <a:endParaRPr lang="en-US" sz="1400" kern="100" dirty="0">
              <a:solidFill>
                <a:schemeClr val="bg1"/>
              </a:solidFill>
              <a:effectLst/>
              <a:latin typeface="Aptos" panose="02110004020202020204"/>
              <a:ea typeface="Aptos" panose="02110004020202020204"/>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b="1" kern="100" dirty="0">
                <a:solidFill>
                  <a:schemeClr val="bg1"/>
                </a:solidFill>
                <a:effectLst/>
                <a:latin typeface="Arial" panose="020B0604020202020204" pitchFamily="34" charset="0"/>
                <a:ea typeface="Aptos" panose="02110004020202020204"/>
                <a:cs typeface="Times New Roman" panose="02020603050405020304" pitchFamily="18" charset="0"/>
              </a:rPr>
              <a:t>American Modular Tooling</a:t>
            </a:r>
            <a:r>
              <a:rPr lang="en-US" sz="1400" kern="100" dirty="0">
                <a:solidFill>
                  <a:schemeClr val="bg1"/>
                </a:solidFill>
                <a:effectLst/>
                <a:latin typeface="Arial" panose="020B0604020202020204" pitchFamily="34" charset="0"/>
                <a:ea typeface="Aptos" panose="02110004020202020204"/>
                <a:cs typeface="Times New Roman" panose="02020603050405020304" pitchFamily="18" charset="0"/>
              </a:rPr>
              <a:t>: Fast, reconfigurable parts fixturing, rapid tool development, simplified machining, and fast assembly, disassembly and reassembly make AMT an ideal addition to the worldwide movement to lean, efficient methods of manufacturing. Every element has been designed for maximum efficiency and cross-system adaptability. Components are available individually, in kits or as complete fixtures designed and built per your part print. Be Creative…Think Modular.</a:t>
            </a:r>
            <a:endParaRPr lang="en-US" sz="1400" kern="100" dirty="0">
              <a:solidFill>
                <a:schemeClr val="bg1"/>
              </a:solidFill>
              <a:effectLst/>
              <a:latin typeface="Aptos" panose="02110004020202020204"/>
              <a:ea typeface="Aptos" panose="02110004020202020204"/>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b="1" kern="100" dirty="0">
                <a:solidFill>
                  <a:schemeClr val="bg1"/>
                </a:solidFill>
                <a:effectLst/>
                <a:latin typeface="Arial" panose="020B0604020202020204" pitchFamily="34" charset="0"/>
                <a:ea typeface="Aptos" panose="02110004020202020204"/>
                <a:cs typeface="Times New Roman" panose="02020603050405020304" pitchFamily="18" charset="0"/>
              </a:rPr>
              <a:t>Styli and Accessories</a:t>
            </a:r>
            <a:r>
              <a:rPr lang="en-US" sz="1400" kern="100" dirty="0">
                <a:solidFill>
                  <a:schemeClr val="bg1"/>
                </a:solidFill>
                <a:effectLst/>
                <a:latin typeface="Arial" panose="020B0604020202020204" pitchFamily="34" charset="0"/>
                <a:ea typeface="Aptos" panose="02110004020202020204"/>
                <a:cs typeface="Times New Roman" panose="02020603050405020304" pitchFamily="18" charset="0"/>
              </a:rPr>
              <a:t>: PWM's diverse stylus and accessory designs and materials maximize strength, working length and accessibility according to your requirements. High quality CMM styli and accessories for all major probing systems - standard configurations, or custom builds to your specifications.</a:t>
            </a:r>
            <a:endParaRPr lang="en-US" sz="1400" kern="100" dirty="0">
              <a:solidFill>
                <a:schemeClr val="bg1"/>
              </a:solidFill>
              <a:effectLst/>
              <a:latin typeface="Aptos" panose="02110004020202020204"/>
              <a:ea typeface="Aptos" panose="02110004020202020204"/>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b="1" kern="100" dirty="0">
                <a:solidFill>
                  <a:schemeClr val="bg1"/>
                </a:solidFill>
                <a:effectLst/>
                <a:latin typeface="Arial" panose="020B0604020202020204" pitchFamily="34" charset="0"/>
                <a:ea typeface="Aptos" panose="02110004020202020204"/>
                <a:cs typeface="Times New Roman" panose="02020603050405020304" pitchFamily="18" charset="0"/>
              </a:rPr>
              <a:t>Measurement and Standards</a:t>
            </a:r>
            <a:r>
              <a:rPr lang="en-US" sz="1400" kern="100" dirty="0">
                <a:solidFill>
                  <a:schemeClr val="bg1"/>
                </a:solidFill>
                <a:effectLst/>
                <a:latin typeface="Arial" panose="020B0604020202020204" pitchFamily="34" charset="0"/>
                <a:ea typeface="Aptos" panose="02110004020202020204"/>
                <a:cs typeface="Times New Roman" panose="02020603050405020304" pitchFamily="18" charset="0"/>
              </a:rPr>
              <a:t>: When it comes to accuracy, our Measurement Standards have been adopted in many nations and government institutions and will “set your standard” too. Our standards provide precision methods of accuracy in assuring measurement integrity. Step gages, sphere plates, ball bars, optical standards, gage bars, gage blocks and more are available.</a:t>
            </a:r>
            <a:endParaRPr lang="en-US" sz="1400" kern="100" dirty="0">
              <a:solidFill>
                <a:schemeClr val="bg1"/>
              </a:solidFill>
              <a:effectLst/>
              <a:latin typeface="Aptos" panose="02110004020202020204"/>
              <a:ea typeface="Aptos" panose="02110004020202020204"/>
              <a:cs typeface="Times New Roman" panose="02020603050405020304" pitchFamily="18" charset="0"/>
            </a:endParaRPr>
          </a:p>
        </p:txBody>
      </p:sp>
      <p:pic>
        <p:nvPicPr>
          <p:cNvPr id="6" name="Picture 5">
            <a:extLst>
              <a:ext uri="{FF2B5EF4-FFF2-40B4-BE49-F238E27FC236}">
                <a16:creationId xmlns:a16="http://schemas.microsoft.com/office/drawing/2014/main" id="{81B65DF1-3F20-0A78-1380-45D72612F1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24382" y="5943205"/>
            <a:ext cx="914400" cy="686309"/>
          </a:xfrm>
          <a:prstGeom prst="rect">
            <a:avLst/>
          </a:prstGeom>
        </p:spPr>
      </p:pic>
      <p:sp>
        <p:nvSpPr>
          <p:cNvPr id="7" name="TextBox 6">
            <a:extLst>
              <a:ext uri="{FF2B5EF4-FFF2-40B4-BE49-F238E27FC236}">
                <a16:creationId xmlns:a16="http://schemas.microsoft.com/office/drawing/2014/main" id="{873B4DF3-73DA-CF69-E7D1-B425683BBEEC}"/>
              </a:ext>
            </a:extLst>
          </p:cNvPr>
          <p:cNvSpPr txBox="1"/>
          <p:nvPr/>
        </p:nvSpPr>
        <p:spPr>
          <a:xfrm>
            <a:off x="4159769" y="5422519"/>
            <a:ext cx="3895297" cy="461665"/>
          </a:xfrm>
          <a:prstGeom prst="rect">
            <a:avLst/>
          </a:prstGeom>
          <a:noFill/>
        </p:spPr>
        <p:txBody>
          <a:bodyPr wrap="none" rtlCol="0">
            <a:spAutoFit/>
          </a:bodyPr>
          <a:lstStyle/>
          <a:p>
            <a:r>
              <a:rPr lang="en-US" sz="2400">
                <a:solidFill>
                  <a:schemeClr val="bg1"/>
                </a:solidFill>
              </a:rPr>
              <a:t>“Be </a:t>
            </a:r>
            <a:r>
              <a:rPr lang="en-US" sz="2400" dirty="0">
                <a:solidFill>
                  <a:schemeClr val="bg1"/>
                </a:solidFill>
              </a:rPr>
              <a:t>Creative…</a:t>
            </a:r>
            <a:r>
              <a:rPr lang="en-US" sz="2400">
                <a:solidFill>
                  <a:schemeClr val="bg1"/>
                </a:solidFill>
              </a:rPr>
              <a:t>Think Modular”</a:t>
            </a:r>
            <a:endParaRPr lang="en-US" sz="2400" dirty="0">
              <a:solidFill>
                <a:schemeClr val="bg1"/>
              </a:solidFill>
            </a:endParaRPr>
          </a:p>
        </p:txBody>
      </p:sp>
    </p:spTree>
    <p:extLst>
      <p:ext uri="{BB962C8B-B14F-4D97-AF65-F5344CB8AC3E}">
        <p14:creationId xmlns:p14="http://schemas.microsoft.com/office/powerpoint/2010/main" val="2936916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E82B75-358D-7F08-280E-2E55D460BE3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69016" y="1048047"/>
            <a:ext cx="8253968" cy="4761905"/>
          </a:xfrm>
          <a:prstGeom prst="rect">
            <a:avLst/>
          </a:prstGeom>
        </p:spPr>
      </p:pic>
      <p:sp>
        <p:nvSpPr>
          <p:cNvPr id="4" name="TextBox 3">
            <a:extLst>
              <a:ext uri="{FF2B5EF4-FFF2-40B4-BE49-F238E27FC236}">
                <a16:creationId xmlns:a16="http://schemas.microsoft.com/office/drawing/2014/main" id="{A715EE87-BBF7-47CB-0297-0DCA09359B85}"/>
              </a:ext>
            </a:extLst>
          </p:cNvPr>
          <p:cNvSpPr txBox="1"/>
          <p:nvPr/>
        </p:nvSpPr>
        <p:spPr>
          <a:xfrm>
            <a:off x="1856095" y="423080"/>
            <a:ext cx="9012275" cy="461665"/>
          </a:xfrm>
          <a:prstGeom prst="rect">
            <a:avLst/>
          </a:prstGeom>
          <a:noFill/>
        </p:spPr>
        <p:txBody>
          <a:bodyPr wrap="none" rtlCol="0">
            <a:spAutoFit/>
          </a:bodyPr>
          <a:lstStyle/>
          <a:p>
            <a:r>
              <a:rPr lang="en-US" sz="2400" b="1" dirty="0">
                <a:solidFill>
                  <a:schemeClr val="bg1"/>
                </a:solidFill>
              </a:rPr>
              <a:t>ASK us why…we have the world’s finest CMM Accessories, since 1991</a:t>
            </a:r>
          </a:p>
        </p:txBody>
      </p:sp>
      <p:sp>
        <p:nvSpPr>
          <p:cNvPr id="6" name="TextBox 5">
            <a:extLst>
              <a:ext uri="{FF2B5EF4-FFF2-40B4-BE49-F238E27FC236}">
                <a16:creationId xmlns:a16="http://schemas.microsoft.com/office/drawing/2014/main" id="{58C3E957-1B56-5D58-9247-861B68401170}"/>
              </a:ext>
            </a:extLst>
          </p:cNvPr>
          <p:cNvSpPr txBox="1"/>
          <p:nvPr/>
        </p:nvSpPr>
        <p:spPr>
          <a:xfrm>
            <a:off x="4718251" y="5973254"/>
            <a:ext cx="2755498" cy="369332"/>
          </a:xfrm>
          <a:prstGeom prst="rect">
            <a:avLst/>
          </a:prstGeom>
          <a:noFill/>
        </p:spPr>
        <p:txBody>
          <a:bodyPr wrap="none" rtlCol="0">
            <a:spAutoFit/>
          </a:bodyPr>
          <a:lstStyle/>
          <a:p>
            <a:r>
              <a:rPr lang="en-US" dirty="0">
                <a:solidFill>
                  <a:schemeClr val="bg1"/>
                </a:solidFill>
              </a:rPr>
              <a:t>See more at </a:t>
            </a:r>
            <a:r>
              <a:rPr lang="en-US" dirty="0">
                <a:solidFill>
                  <a:schemeClr val="bg1"/>
                </a:solidFill>
                <a:hlinkClick r:id="rId3"/>
              </a:rPr>
              <a:t>pmargage.com</a:t>
            </a:r>
            <a:endParaRPr lang="en-US" dirty="0">
              <a:solidFill>
                <a:schemeClr val="bg1"/>
              </a:solidFill>
            </a:endParaRPr>
          </a:p>
        </p:txBody>
      </p:sp>
    </p:spTree>
    <p:extLst>
      <p:ext uri="{BB962C8B-B14F-4D97-AF65-F5344CB8AC3E}">
        <p14:creationId xmlns:p14="http://schemas.microsoft.com/office/powerpoint/2010/main" val="81544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F2AB7-A302-2D87-3130-4A46888CDA58}"/>
              </a:ext>
            </a:extLst>
          </p:cNvPr>
          <p:cNvSpPr txBox="1">
            <a:spLocks/>
          </p:cNvSpPr>
          <p:nvPr/>
        </p:nvSpPr>
        <p:spPr>
          <a:xfrm>
            <a:off x="1981200" y="106908"/>
            <a:ext cx="8229600" cy="655638"/>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Roboto Light" pitchFamily="2" charset="0"/>
                <a:ea typeface="Roboto Light" pitchFamily="2" charset="0"/>
                <a:cs typeface="+mj-cs"/>
              </a:defRPr>
            </a:lvl1pPr>
          </a:lstStyle>
          <a:p>
            <a:r>
              <a:rPr lang="en-US" dirty="0">
                <a:solidFill>
                  <a:schemeClr val="bg1"/>
                </a:solidFill>
              </a:rPr>
              <a:t>Press</a:t>
            </a:r>
          </a:p>
        </p:txBody>
      </p:sp>
      <p:sp>
        <p:nvSpPr>
          <p:cNvPr id="3" name="TextBox 2">
            <a:extLst>
              <a:ext uri="{FF2B5EF4-FFF2-40B4-BE49-F238E27FC236}">
                <a16:creationId xmlns:a16="http://schemas.microsoft.com/office/drawing/2014/main" id="{05FFB5AC-8AB3-3D17-9EA8-9410D193A045}"/>
              </a:ext>
            </a:extLst>
          </p:cNvPr>
          <p:cNvSpPr txBox="1"/>
          <p:nvPr/>
        </p:nvSpPr>
        <p:spPr>
          <a:xfrm flipH="1">
            <a:off x="2812472" y="596286"/>
            <a:ext cx="7620000" cy="6247864"/>
          </a:xfrm>
          <a:prstGeom prst="rect">
            <a:avLst/>
          </a:prstGeom>
          <a:noFill/>
        </p:spPr>
        <p:txBody>
          <a:bodyPr wrap="square" rtlCol="0">
            <a:spAutoFit/>
          </a:bodyPr>
          <a:lstStyle/>
          <a:p>
            <a:pPr algn="l" fontAlgn="base"/>
            <a:r>
              <a:rPr lang="en-US" sz="1600" b="1" i="0" dirty="0">
                <a:solidFill>
                  <a:schemeClr val="bg1"/>
                </a:solidFill>
                <a:effectLst/>
              </a:rPr>
              <a:t>American Modular Tooling:</a:t>
            </a:r>
          </a:p>
          <a:p>
            <a:pPr algn="l" fontAlgn="base"/>
            <a:r>
              <a:rPr lang="en-US" sz="1600" b="0" i="0" dirty="0">
                <a:solidFill>
                  <a:schemeClr val="bg1"/>
                </a:solidFill>
                <a:effectLst/>
              </a:rPr>
              <a:t>​</a:t>
            </a:r>
          </a:p>
          <a:p>
            <a:pPr algn="l" fontAlgn="base">
              <a:buFont typeface="Arial" panose="020B0604020202020204" pitchFamily="34" charset="0"/>
              <a:buChar char="•"/>
            </a:pPr>
            <a:r>
              <a:rPr lang="en-US" sz="1600" b="0" i="0" u="none" strike="noStrike" dirty="0">
                <a:solidFill>
                  <a:schemeClr val="bg1"/>
                </a:solidFill>
                <a:effectLst/>
                <a:hlinkClick r:id="rId2">
                  <a:extLst>
                    <a:ext uri="{A12FA001-AC4F-418D-AE19-62706E023703}">
                      <ahyp:hlinkClr xmlns:ahyp="http://schemas.microsoft.com/office/drawing/2018/hyperlinkcolor" val="tx"/>
                    </a:ext>
                  </a:extLst>
                </a:hlinkClick>
              </a:rPr>
              <a:t>Modular Tooling Keeps on </a:t>
            </a:r>
            <a:r>
              <a:rPr lang="en-US" sz="1600" b="0" i="0" u="none" strike="noStrike" dirty="0" err="1">
                <a:solidFill>
                  <a:schemeClr val="bg1"/>
                </a:solidFill>
                <a:effectLst/>
                <a:hlinkClick r:id="rId2">
                  <a:extLst>
                    <a:ext uri="{A12FA001-AC4F-418D-AE19-62706E023703}">
                      <ahyp:hlinkClr xmlns:ahyp="http://schemas.microsoft.com/office/drawing/2018/hyperlinkcolor" val="tx"/>
                    </a:ext>
                  </a:extLst>
                </a:hlinkClick>
              </a:rPr>
              <a:t>Truckin</a:t>
            </a:r>
            <a:r>
              <a:rPr lang="en-US" sz="1600" b="0" i="0" u="none" strike="noStrike" dirty="0">
                <a:solidFill>
                  <a:schemeClr val="bg1"/>
                </a:solidFill>
                <a:effectLst/>
                <a:hlinkClick r:id="rId2">
                  <a:extLst>
                    <a:ext uri="{A12FA001-AC4F-418D-AE19-62706E023703}">
                      <ahyp:hlinkClr xmlns:ahyp="http://schemas.microsoft.com/office/drawing/2018/hyperlinkcolor" val="tx"/>
                    </a:ext>
                  </a:extLst>
                </a:hlinkClick>
              </a:rPr>
              <a:t>'</a:t>
            </a:r>
            <a:r>
              <a:rPr lang="en-US" sz="1600" b="0" i="0" dirty="0">
                <a:solidFill>
                  <a:schemeClr val="bg1"/>
                </a:solidFill>
                <a:effectLst/>
              </a:rPr>
              <a:t>, Quality Magazine, September 2021</a:t>
            </a:r>
          </a:p>
          <a:p>
            <a:pPr algn="l" fontAlgn="base">
              <a:buFont typeface="Arial" panose="020B0604020202020204" pitchFamily="34" charset="0"/>
              <a:buChar char="•"/>
            </a:pPr>
            <a:r>
              <a:rPr lang="en-US" sz="1600" b="0" i="0" u="none" strike="noStrike" dirty="0">
                <a:solidFill>
                  <a:schemeClr val="bg1"/>
                </a:solidFill>
                <a:effectLst/>
                <a:hlinkClick r:id="rId3">
                  <a:extLst>
                    <a:ext uri="{A12FA001-AC4F-418D-AE19-62706E023703}">
                      <ahyp:hlinkClr xmlns:ahyp="http://schemas.microsoft.com/office/drawing/2018/hyperlinkcolor" val="tx"/>
                    </a:ext>
                  </a:extLst>
                </a:hlinkClick>
              </a:rPr>
              <a:t>Modular Fixturing for Clay Model Making Today</a:t>
            </a:r>
            <a:r>
              <a:rPr lang="en-US" sz="1600" b="0" i="0" dirty="0">
                <a:solidFill>
                  <a:schemeClr val="bg1"/>
                </a:solidFill>
                <a:effectLst/>
              </a:rPr>
              <a:t>, Quality Magazine, March 2020</a:t>
            </a:r>
          </a:p>
          <a:p>
            <a:pPr algn="l" fontAlgn="base">
              <a:buFont typeface="Arial" panose="020B0604020202020204" pitchFamily="34" charset="0"/>
              <a:buChar char="•"/>
            </a:pPr>
            <a:r>
              <a:rPr lang="en-US" sz="1600" b="0" i="0" u="none" strike="noStrike" dirty="0">
                <a:solidFill>
                  <a:schemeClr val="bg1"/>
                </a:solidFill>
                <a:effectLst/>
                <a:hlinkClick r:id="rId4">
                  <a:extLst>
                    <a:ext uri="{A12FA001-AC4F-418D-AE19-62706E023703}">
                      <ahyp:hlinkClr xmlns:ahyp="http://schemas.microsoft.com/office/drawing/2018/hyperlinkcolor" val="tx"/>
                    </a:ext>
                  </a:extLst>
                </a:hlinkClick>
              </a:rPr>
              <a:t>Fixturing 101: The Sky's the Limit</a:t>
            </a:r>
            <a:r>
              <a:rPr lang="en-US" sz="1600" b="0" i="0" dirty="0">
                <a:solidFill>
                  <a:schemeClr val="bg1"/>
                </a:solidFill>
                <a:effectLst/>
              </a:rPr>
              <a:t>, Quality Magazine, July 2019</a:t>
            </a:r>
          </a:p>
          <a:p>
            <a:pPr algn="l" fontAlgn="base">
              <a:buFont typeface="Arial" panose="020B0604020202020204" pitchFamily="34" charset="0"/>
              <a:buChar char="•"/>
            </a:pPr>
            <a:r>
              <a:rPr lang="en-US" sz="1600" b="0" i="0" u="none" strike="noStrike" dirty="0">
                <a:solidFill>
                  <a:schemeClr val="bg1"/>
                </a:solidFill>
                <a:effectLst/>
                <a:hlinkClick r:id="rId5">
                  <a:extLst>
                    <a:ext uri="{A12FA001-AC4F-418D-AE19-62706E023703}">
                      <ahyp:hlinkClr xmlns:ahyp="http://schemas.microsoft.com/office/drawing/2018/hyperlinkcolor" val="tx"/>
                    </a:ext>
                  </a:extLst>
                </a:hlinkClick>
              </a:rPr>
              <a:t>Modular Fixturing: How It Works</a:t>
            </a:r>
            <a:r>
              <a:rPr lang="en-US" sz="1600" b="0" i="0" dirty="0">
                <a:solidFill>
                  <a:schemeClr val="bg1"/>
                </a:solidFill>
                <a:effectLst/>
              </a:rPr>
              <a:t>, Quality Magazine, January 2018</a:t>
            </a:r>
          </a:p>
          <a:p>
            <a:pPr algn="l" fontAlgn="base">
              <a:buFont typeface="Arial" panose="020B0604020202020204" pitchFamily="34" charset="0"/>
              <a:buChar char="•"/>
            </a:pPr>
            <a:r>
              <a:rPr lang="en-US" sz="1600" b="0" i="0" u="none" strike="noStrike" dirty="0">
                <a:solidFill>
                  <a:schemeClr val="bg1"/>
                </a:solidFill>
                <a:effectLst/>
                <a:hlinkClick r:id="rId6">
                  <a:extLst>
                    <a:ext uri="{A12FA001-AC4F-418D-AE19-62706E023703}">
                      <ahyp:hlinkClr xmlns:ahyp="http://schemas.microsoft.com/office/drawing/2018/hyperlinkcolor" val="tx"/>
                    </a:ext>
                  </a:extLst>
                </a:hlinkClick>
              </a:rPr>
              <a:t>Modular Tooling Evolves</a:t>
            </a:r>
            <a:r>
              <a:rPr lang="en-US" sz="1600" b="0" i="0" dirty="0">
                <a:solidFill>
                  <a:schemeClr val="bg1"/>
                </a:solidFill>
                <a:effectLst/>
              </a:rPr>
              <a:t>, Quality Magazine, April 2017</a:t>
            </a:r>
          </a:p>
          <a:p>
            <a:pPr algn="l" fontAlgn="base">
              <a:buFont typeface="Arial" panose="020B0604020202020204" pitchFamily="34" charset="0"/>
              <a:buChar char="•"/>
            </a:pPr>
            <a:r>
              <a:rPr lang="en-US" sz="1600" b="0" i="0" u="none" strike="noStrike" dirty="0">
                <a:solidFill>
                  <a:schemeClr val="bg1"/>
                </a:solidFill>
                <a:effectLst/>
                <a:hlinkClick r:id="rId7">
                  <a:extLst>
                    <a:ext uri="{A12FA001-AC4F-418D-AE19-62706E023703}">
                      <ahyp:hlinkClr xmlns:ahyp="http://schemas.microsoft.com/office/drawing/2018/hyperlinkcolor" val="tx"/>
                    </a:ext>
                  </a:extLst>
                </a:hlinkClick>
              </a:rPr>
              <a:t>Quality 101: Modular Fixturing Takes Off</a:t>
            </a:r>
            <a:r>
              <a:rPr lang="en-US" sz="1600" b="0" i="0" dirty="0">
                <a:solidFill>
                  <a:schemeClr val="bg1"/>
                </a:solidFill>
                <a:effectLst/>
              </a:rPr>
              <a:t>, Quality Magazine, March 2009</a:t>
            </a:r>
          </a:p>
          <a:p>
            <a:pPr algn="l" fontAlgn="base">
              <a:buFont typeface="Arial" panose="020B0604020202020204" pitchFamily="34" charset="0"/>
              <a:buChar char="•"/>
            </a:pPr>
            <a:r>
              <a:rPr lang="en-US" sz="1600" b="0" i="0" u="none" strike="noStrike" dirty="0">
                <a:solidFill>
                  <a:schemeClr val="bg1"/>
                </a:solidFill>
                <a:effectLst/>
                <a:hlinkClick r:id="rId8">
                  <a:extLst>
                    <a:ext uri="{A12FA001-AC4F-418D-AE19-62706E023703}">
                      <ahyp:hlinkClr xmlns:ahyp="http://schemas.microsoft.com/office/drawing/2018/hyperlinkcolor" val="tx"/>
                    </a:ext>
                  </a:extLst>
                </a:hlinkClick>
              </a:rPr>
              <a:t>Case Studies: A Modular Fix</a:t>
            </a:r>
            <a:r>
              <a:rPr lang="en-US" sz="1600" b="0" i="0" dirty="0">
                <a:solidFill>
                  <a:schemeClr val="bg1"/>
                </a:solidFill>
                <a:effectLst/>
              </a:rPr>
              <a:t>, Quality Magazine, June 2008</a:t>
            </a:r>
          </a:p>
          <a:p>
            <a:pPr algn="l" fontAlgn="base">
              <a:buFont typeface="Arial" panose="020B0604020202020204" pitchFamily="34" charset="0"/>
              <a:buChar char="•"/>
            </a:pPr>
            <a:r>
              <a:rPr lang="en-US" sz="1600" b="0" i="0" u="none" strike="noStrike" dirty="0">
                <a:solidFill>
                  <a:schemeClr val="bg1"/>
                </a:solidFill>
                <a:effectLst/>
                <a:hlinkClick r:id="rId9">
                  <a:extLst>
                    <a:ext uri="{A12FA001-AC4F-418D-AE19-62706E023703}">
                      <ahyp:hlinkClr xmlns:ahyp="http://schemas.microsoft.com/office/drawing/2018/hyperlinkcolor" val="tx"/>
                    </a:ext>
                  </a:extLst>
                </a:hlinkClick>
              </a:rPr>
              <a:t>Simplicity Key to CMM Fixturing</a:t>
            </a:r>
            <a:r>
              <a:rPr lang="en-US" sz="1600" b="0" i="0" dirty="0">
                <a:solidFill>
                  <a:schemeClr val="bg1"/>
                </a:solidFill>
                <a:effectLst/>
              </a:rPr>
              <a:t>, Quality Magazine, February 2004</a:t>
            </a:r>
          </a:p>
          <a:p>
            <a:pPr algn="l" fontAlgn="base">
              <a:buFont typeface="Arial" panose="020B0604020202020204" pitchFamily="34" charset="0"/>
              <a:buChar char="•"/>
            </a:pPr>
            <a:r>
              <a:rPr lang="en-US" sz="1600" dirty="0">
                <a:solidFill>
                  <a:schemeClr val="bg1"/>
                </a:solidFill>
                <a:hlinkClick r:id="rId10" action="ppaction://hlinkfile">
                  <a:extLst>
                    <a:ext uri="{A12FA001-AC4F-418D-AE19-62706E023703}">
                      <ahyp:hlinkClr xmlns:ahyp="http://schemas.microsoft.com/office/drawing/2018/hyperlinkcolor" val="tx"/>
                    </a:ext>
                  </a:extLst>
                </a:hlinkClick>
              </a:rPr>
              <a:t> American Modular Tooling Full Line Catalog</a:t>
            </a:r>
            <a:endParaRPr lang="en-US" sz="1600" dirty="0">
              <a:solidFill>
                <a:schemeClr val="bg1"/>
              </a:solidFill>
            </a:endParaRPr>
          </a:p>
          <a:p>
            <a:pPr algn="l" fontAlgn="base">
              <a:buFont typeface="Arial" panose="020B0604020202020204" pitchFamily="34" charset="0"/>
              <a:buChar char="•"/>
            </a:pPr>
            <a:r>
              <a:rPr lang="en-US" sz="1600" b="0" i="0" dirty="0">
                <a:solidFill>
                  <a:schemeClr val="bg1"/>
                </a:solidFill>
                <a:effectLst/>
                <a:hlinkClick r:id="rId11" action="ppaction://hlinkfile">
                  <a:extLst>
                    <a:ext uri="{A12FA001-AC4F-418D-AE19-62706E023703}">
                      <ahyp:hlinkClr xmlns:ahyp="http://schemas.microsoft.com/office/drawing/2018/hyperlinkcolor" val="tx"/>
                    </a:ext>
                  </a:extLst>
                </a:hlinkClick>
              </a:rPr>
              <a:t> American Modular Tooling Studio Tools Catalog</a:t>
            </a:r>
            <a:endParaRPr lang="en-US" sz="1600" b="0" i="0" dirty="0">
              <a:solidFill>
                <a:schemeClr val="bg1"/>
              </a:solidFill>
              <a:effectLst/>
            </a:endParaRPr>
          </a:p>
          <a:p>
            <a:pPr algn="l" fontAlgn="base">
              <a:buFont typeface="Arial" panose="020B0604020202020204" pitchFamily="34" charset="0"/>
              <a:buChar char="•"/>
            </a:pPr>
            <a:endParaRPr lang="en-US" sz="1600" dirty="0">
              <a:solidFill>
                <a:schemeClr val="bg1"/>
              </a:solidFill>
            </a:endParaRPr>
          </a:p>
          <a:p>
            <a:pPr algn="l" fontAlgn="base"/>
            <a:r>
              <a:rPr lang="en-US" sz="1600" b="1" i="0" dirty="0">
                <a:solidFill>
                  <a:schemeClr val="bg1"/>
                </a:solidFill>
                <a:effectLst/>
              </a:rPr>
              <a:t>Styli and CMM Accessories:</a:t>
            </a:r>
          </a:p>
          <a:p>
            <a:pPr algn="l" fontAlgn="base"/>
            <a:r>
              <a:rPr lang="en-US" sz="1600" b="0" i="0" dirty="0">
                <a:solidFill>
                  <a:schemeClr val="bg1"/>
                </a:solidFill>
                <a:effectLst/>
              </a:rPr>
              <a:t>​</a:t>
            </a:r>
          </a:p>
          <a:p>
            <a:pPr algn="l" fontAlgn="base">
              <a:buFont typeface="Arial" panose="020B0604020202020204" pitchFamily="34" charset="0"/>
              <a:buChar char="•"/>
            </a:pPr>
            <a:r>
              <a:rPr lang="en-US" sz="1600" b="0" i="0" u="none" strike="noStrike" dirty="0">
                <a:solidFill>
                  <a:schemeClr val="bg1"/>
                </a:solidFill>
                <a:effectLst/>
                <a:hlinkClick r:id="rId12">
                  <a:extLst>
                    <a:ext uri="{A12FA001-AC4F-418D-AE19-62706E023703}">
                      <ahyp:hlinkClr xmlns:ahyp="http://schemas.microsoft.com/office/drawing/2018/hyperlinkcolor" val="tx"/>
                    </a:ext>
                  </a:extLst>
                </a:hlinkClick>
              </a:rPr>
              <a:t>Five Steps to Selecting Styli</a:t>
            </a:r>
            <a:r>
              <a:rPr lang="en-US" sz="1600" b="0" i="0" dirty="0">
                <a:solidFill>
                  <a:schemeClr val="bg1"/>
                </a:solidFill>
                <a:effectLst/>
              </a:rPr>
              <a:t>, Quality Magazine, February 2009</a:t>
            </a:r>
          </a:p>
          <a:p>
            <a:pPr algn="l" fontAlgn="base">
              <a:buFont typeface="Arial" panose="020B0604020202020204" pitchFamily="34" charset="0"/>
              <a:buChar char="•"/>
            </a:pPr>
            <a:r>
              <a:rPr lang="en-US" sz="1600" b="0" i="0" u="none" strike="noStrike" dirty="0">
                <a:solidFill>
                  <a:schemeClr val="bg1"/>
                </a:solidFill>
                <a:effectLst/>
                <a:hlinkClick r:id="rId13">
                  <a:extLst>
                    <a:ext uri="{A12FA001-AC4F-418D-AE19-62706E023703}">
                      <ahyp:hlinkClr xmlns:ahyp="http://schemas.microsoft.com/office/drawing/2018/hyperlinkcolor" val="tx"/>
                    </a:ext>
                  </a:extLst>
                </a:hlinkClick>
              </a:rPr>
              <a:t>Probes Push CMMs Forward</a:t>
            </a:r>
            <a:r>
              <a:rPr lang="en-US" sz="1600" b="0" i="0" dirty="0">
                <a:solidFill>
                  <a:schemeClr val="bg1"/>
                </a:solidFill>
                <a:effectLst/>
              </a:rPr>
              <a:t>, Quality Magazine, May 2003</a:t>
            </a:r>
          </a:p>
          <a:p>
            <a:pPr algn="l" fontAlgn="base">
              <a:buFont typeface="Arial" panose="020B0604020202020204" pitchFamily="34" charset="0"/>
              <a:buChar char="•"/>
            </a:pPr>
            <a:r>
              <a:rPr lang="en-US" sz="1600" dirty="0">
                <a:solidFill>
                  <a:schemeClr val="bg1"/>
                </a:solidFill>
                <a:hlinkClick r:id="rId14" action="ppaction://hlinkfile">
                  <a:extLst>
                    <a:ext uri="{A12FA001-AC4F-418D-AE19-62706E023703}">
                      <ahyp:hlinkClr xmlns:ahyp="http://schemas.microsoft.com/office/drawing/2018/hyperlinkcolor" val="tx"/>
                    </a:ext>
                  </a:extLst>
                </a:hlinkClick>
              </a:rPr>
              <a:t> CMM Styli and Accessories Full Line Catalog</a:t>
            </a:r>
            <a:endParaRPr lang="en-US" sz="1600" b="0" i="0" dirty="0">
              <a:solidFill>
                <a:schemeClr val="bg1"/>
              </a:solidFill>
              <a:effectLst/>
            </a:endParaRPr>
          </a:p>
          <a:p>
            <a:pPr algn="l" fontAlgn="base">
              <a:buFont typeface="Arial" panose="020B0604020202020204" pitchFamily="34" charset="0"/>
              <a:buChar char="•"/>
            </a:pPr>
            <a:endParaRPr lang="en-US" sz="1600" b="0" i="0" dirty="0">
              <a:solidFill>
                <a:schemeClr val="bg1"/>
              </a:solidFill>
              <a:effectLst/>
            </a:endParaRPr>
          </a:p>
          <a:p>
            <a:pPr algn="l" fontAlgn="base"/>
            <a:r>
              <a:rPr lang="en-US" sz="1600" b="1" i="0" dirty="0">
                <a:solidFill>
                  <a:schemeClr val="bg1"/>
                </a:solidFill>
                <a:effectLst/>
              </a:rPr>
              <a:t>Measurements and Standards:</a:t>
            </a:r>
          </a:p>
          <a:p>
            <a:pPr algn="l" fontAlgn="base"/>
            <a:r>
              <a:rPr lang="en-US" sz="1600" b="0" i="0" dirty="0">
                <a:solidFill>
                  <a:schemeClr val="bg1"/>
                </a:solidFill>
                <a:effectLst/>
              </a:rPr>
              <a:t>​</a:t>
            </a:r>
          </a:p>
          <a:p>
            <a:pPr algn="l" fontAlgn="base">
              <a:buFont typeface="Arial" panose="020B0604020202020204" pitchFamily="34" charset="0"/>
              <a:buChar char="•"/>
            </a:pPr>
            <a:r>
              <a:rPr lang="en-US" sz="1600" b="0" i="0" u="none" strike="noStrike" dirty="0">
                <a:solidFill>
                  <a:schemeClr val="bg1"/>
                </a:solidFill>
                <a:effectLst/>
                <a:hlinkClick r:id="rId15">
                  <a:extLst>
                    <a:ext uri="{A12FA001-AC4F-418D-AE19-62706E023703}">
                      <ahyp:hlinkClr xmlns:ahyp="http://schemas.microsoft.com/office/drawing/2018/hyperlinkcolor" val="tx"/>
                    </a:ext>
                  </a:extLst>
                </a:hlinkClick>
              </a:rPr>
              <a:t>What is Uncertainty? In Metrology, It's Truly a Deep, Sensitive Subject</a:t>
            </a:r>
            <a:r>
              <a:rPr lang="en-US" sz="1600" b="0" i="0" dirty="0">
                <a:solidFill>
                  <a:schemeClr val="bg1"/>
                </a:solidFill>
                <a:effectLst/>
              </a:rPr>
              <a:t>, Quality Magazine, May 2022</a:t>
            </a:r>
          </a:p>
          <a:p>
            <a:pPr algn="l" fontAlgn="base">
              <a:buFont typeface="Arial" panose="020B0604020202020204" pitchFamily="34" charset="0"/>
              <a:buChar char="•"/>
            </a:pPr>
            <a:r>
              <a:rPr lang="en-US" sz="1600" dirty="0">
                <a:solidFill>
                  <a:schemeClr val="bg1"/>
                </a:solidFill>
                <a:hlinkClick r:id="rId16" action="ppaction://hlinkfile">
                  <a:extLst>
                    <a:ext uri="{A12FA001-AC4F-418D-AE19-62706E023703}">
                      <ahyp:hlinkClr xmlns:ahyp="http://schemas.microsoft.com/office/drawing/2018/hyperlinkcolor" val="tx"/>
                    </a:ext>
                  </a:extLst>
                </a:hlinkClick>
              </a:rPr>
              <a:t> Measurement and Standards Full Line Catalog</a:t>
            </a:r>
            <a:endParaRPr lang="en-US" sz="1600" b="0" i="0" dirty="0">
              <a:solidFill>
                <a:schemeClr val="bg1"/>
              </a:solidFill>
              <a:effectLst/>
            </a:endParaRPr>
          </a:p>
          <a:p>
            <a:pPr algn="l" fontAlgn="base">
              <a:buFont typeface="Arial" panose="020B0604020202020204" pitchFamily="34" charset="0"/>
              <a:buChar char="•"/>
            </a:pPr>
            <a:endParaRPr lang="en-US" sz="1600" b="0" i="0" dirty="0">
              <a:solidFill>
                <a:schemeClr val="bg1"/>
              </a:solidFill>
              <a:effectLst/>
            </a:endParaRPr>
          </a:p>
        </p:txBody>
      </p:sp>
      <p:pic>
        <p:nvPicPr>
          <p:cNvPr id="8" name="Picture 7">
            <a:extLst>
              <a:ext uri="{FF2B5EF4-FFF2-40B4-BE49-F238E27FC236}">
                <a16:creationId xmlns:a16="http://schemas.microsoft.com/office/drawing/2014/main" id="{C099CF23-5EE2-54B4-D062-71885CDE7163}"/>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57196" y="596286"/>
            <a:ext cx="1828804" cy="865634"/>
          </a:xfrm>
          <a:prstGeom prst="rect">
            <a:avLst/>
          </a:prstGeom>
        </p:spPr>
      </p:pic>
    </p:spTree>
    <p:extLst>
      <p:ext uri="{BB962C8B-B14F-4D97-AF65-F5344CB8AC3E}">
        <p14:creationId xmlns:p14="http://schemas.microsoft.com/office/powerpoint/2010/main" val="2724866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112767-94EA-8FC9-B07E-33269495C1E2}"/>
              </a:ext>
            </a:extLst>
          </p:cNvPr>
          <p:cNvSpPr txBox="1"/>
          <p:nvPr/>
        </p:nvSpPr>
        <p:spPr>
          <a:xfrm>
            <a:off x="2677235" y="554597"/>
            <a:ext cx="7315200" cy="923330"/>
          </a:xfrm>
          <a:prstGeom prst="rect">
            <a:avLst/>
          </a:prstGeom>
          <a:noFill/>
        </p:spPr>
        <p:txBody>
          <a:bodyPr wrap="square" rtlCol="0">
            <a:spAutoFit/>
          </a:bodyPr>
          <a:lstStyle/>
          <a:p>
            <a:r>
              <a:rPr lang="en-US" dirty="0">
                <a:solidFill>
                  <a:schemeClr val="bg1"/>
                </a:solidFill>
                <a:latin typeface="Roboto Light" pitchFamily="2" charset="0"/>
                <a:ea typeface="Roboto Light" pitchFamily="2" charset="0"/>
              </a:rPr>
              <a:t>If you would like more information about American Modular Tooling or to schedule a demonstration please visit our web sites or contact us with any method below and we’ll be happy to assist you.</a:t>
            </a:r>
          </a:p>
        </p:txBody>
      </p:sp>
      <p:sp>
        <p:nvSpPr>
          <p:cNvPr id="3" name="TextBox 2">
            <a:extLst>
              <a:ext uri="{FF2B5EF4-FFF2-40B4-BE49-F238E27FC236}">
                <a16:creationId xmlns:a16="http://schemas.microsoft.com/office/drawing/2014/main" id="{65B961EC-F5B5-C50A-E675-07605B1D8812}"/>
              </a:ext>
            </a:extLst>
          </p:cNvPr>
          <p:cNvSpPr txBox="1"/>
          <p:nvPr/>
        </p:nvSpPr>
        <p:spPr>
          <a:xfrm>
            <a:off x="2677235" y="6453127"/>
            <a:ext cx="7010400" cy="338554"/>
          </a:xfrm>
          <a:prstGeom prst="rect">
            <a:avLst/>
          </a:prstGeom>
          <a:noFill/>
        </p:spPr>
        <p:txBody>
          <a:bodyPr wrap="square" rtlCol="0">
            <a:spAutoFit/>
          </a:bodyPr>
          <a:lstStyle/>
          <a:p>
            <a:pPr algn="ctr"/>
            <a:r>
              <a:rPr lang="en-US" sz="800" dirty="0">
                <a:solidFill>
                  <a:schemeClr val="bg1"/>
                </a:solidFill>
              </a:rPr>
              <a:t>The contents of this presentation are confidential and are copyrighted by Paul W. Marino Gages, Inc., except where otherwise noted. </a:t>
            </a:r>
            <a:br>
              <a:rPr lang="en-US" sz="800" dirty="0">
                <a:solidFill>
                  <a:schemeClr val="bg1"/>
                </a:solidFill>
              </a:rPr>
            </a:br>
            <a:r>
              <a:rPr lang="en-US" sz="800" dirty="0">
                <a:solidFill>
                  <a:schemeClr val="bg1"/>
                </a:solidFill>
              </a:rPr>
              <a:t>AMT and American Modular Tooling are registered trade names of Paul W. Marino Gages, Inc., use by permission only.</a:t>
            </a:r>
          </a:p>
        </p:txBody>
      </p:sp>
      <p:sp>
        <p:nvSpPr>
          <p:cNvPr id="4" name="TextBox 3">
            <a:extLst>
              <a:ext uri="{FF2B5EF4-FFF2-40B4-BE49-F238E27FC236}">
                <a16:creationId xmlns:a16="http://schemas.microsoft.com/office/drawing/2014/main" id="{B7DD282F-015F-E364-A3DD-C0FE14E8B80B}"/>
              </a:ext>
            </a:extLst>
          </p:cNvPr>
          <p:cNvSpPr txBox="1"/>
          <p:nvPr/>
        </p:nvSpPr>
        <p:spPr>
          <a:xfrm>
            <a:off x="2448636" y="2182504"/>
            <a:ext cx="5334000" cy="3429000"/>
          </a:xfrm>
          <a:prstGeom prst="rect">
            <a:avLst/>
          </a:prstGeom>
          <a:noFill/>
        </p:spPr>
        <p:txBody>
          <a:bodyPr wrap="square" rtlCol="0">
            <a:spAutoFit/>
          </a:bodyPr>
          <a:lstStyle/>
          <a:p>
            <a:endParaRPr lang="en-US"/>
          </a:p>
        </p:txBody>
      </p:sp>
      <p:graphicFrame>
        <p:nvGraphicFramePr>
          <p:cNvPr id="5" name="Table 4">
            <a:extLst>
              <a:ext uri="{FF2B5EF4-FFF2-40B4-BE49-F238E27FC236}">
                <a16:creationId xmlns:a16="http://schemas.microsoft.com/office/drawing/2014/main" id="{6A0FDC7C-DB41-2C26-9C19-E103032D899E}"/>
              </a:ext>
            </a:extLst>
          </p:cNvPr>
          <p:cNvGraphicFramePr/>
          <p:nvPr>
            <p:extLst>
              <p:ext uri="{D42A27DB-BD31-4B8C-83A1-F6EECF244321}">
                <p14:modId xmlns:p14="http://schemas.microsoft.com/office/powerpoint/2010/main" val="2004274793"/>
              </p:ext>
            </p:extLst>
          </p:nvPr>
        </p:nvGraphicFramePr>
        <p:xfrm>
          <a:off x="2691089" y="1630075"/>
          <a:ext cx="4710546" cy="4211320"/>
        </p:xfrm>
        <a:graphic>
          <a:graphicData uri="http://schemas.openxmlformats.org/drawingml/2006/table">
            <a:tbl>
              <a:tblPr firstRow="1" bandRow="1">
                <a:tableStyleId>{2D5ABB26-0587-4C30-8999-92F81FD0307C}</a:tableStyleId>
              </a:tblPr>
              <a:tblGrid>
                <a:gridCol w="4710546">
                  <a:extLst>
                    <a:ext uri="{9D8B030D-6E8A-4147-A177-3AD203B41FA5}">
                      <a16:colId xmlns:a16="http://schemas.microsoft.com/office/drawing/2014/main" val="2008209216"/>
                    </a:ext>
                  </a:extLst>
                </a:gridCol>
              </a:tblGrid>
              <a:tr h="370840">
                <a:tc>
                  <a:txBody>
                    <a:bodyPr/>
                    <a:lstStyle/>
                    <a:p>
                      <a:pPr algn="l" fontAlgn="t">
                        <a:spcBef>
                          <a:spcPts val="0"/>
                        </a:spcBef>
                        <a:spcAft>
                          <a:spcPts val="0"/>
                        </a:spcAft>
                      </a:pPr>
                      <a:r>
                        <a:rPr lang="en-US" sz="1800" b="1" u="none" strike="noStrike" dirty="0">
                          <a:solidFill>
                            <a:schemeClr val="bg1"/>
                          </a:solidFill>
                          <a:effectLst/>
                          <a:latin typeface="Roboto Light" panose="02000000000000000000" pitchFamily="2" charset="0"/>
                          <a:ea typeface="Roboto Light" panose="02000000000000000000" pitchFamily="2" charset="0"/>
                        </a:rPr>
                        <a:t>American Modular Tooling</a:t>
                      </a:r>
                      <a:endParaRPr lang="en-US" sz="1800" b="1" i="0" u="none" strike="noStrike" dirty="0">
                        <a:solidFill>
                          <a:schemeClr val="bg1"/>
                        </a:solidFill>
                        <a:effectLst/>
                        <a:latin typeface="Roboto Light" panose="02000000000000000000" pitchFamily="2" charset="0"/>
                        <a:ea typeface="Roboto Light" panose="02000000000000000000" pitchFamily="2" charset="0"/>
                      </a:endParaRPr>
                    </a:p>
                  </a:txBody>
                  <a:tcPr/>
                </a:tc>
                <a:extLst>
                  <a:ext uri="{0D108BD9-81ED-4DB2-BD59-A6C34878D82A}">
                    <a16:rowId xmlns:a16="http://schemas.microsoft.com/office/drawing/2014/main" val="2013277500"/>
                  </a:ext>
                </a:extLst>
              </a:tr>
              <a:tr h="370840">
                <a:tc>
                  <a:txBody>
                    <a:bodyPr/>
                    <a:lstStyle/>
                    <a:p>
                      <a:pPr algn="l" fontAlgn="t">
                        <a:spcBef>
                          <a:spcPts val="0"/>
                        </a:spcBef>
                        <a:spcAft>
                          <a:spcPts val="0"/>
                        </a:spcAft>
                      </a:pPr>
                      <a:r>
                        <a:rPr lang="en-US" sz="1800" u="none" strike="noStrike" dirty="0">
                          <a:solidFill>
                            <a:schemeClr val="bg1"/>
                          </a:solidFill>
                          <a:effectLst/>
                          <a:latin typeface="Roboto Light" panose="02000000000000000000" pitchFamily="2" charset="0"/>
                          <a:ea typeface="Roboto Light" panose="02000000000000000000" pitchFamily="2" charset="0"/>
                        </a:rPr>
                        <a:t>Paul W. Marino Gages,</a:t>
                      </a:r>
                      <a:r>
                        <a:rPr lang="en-US" sz="1800" u="none" strike="noStrike" baseline="0" dirty="0">
                          <a:solidFill>
                            <a:schemeClr val="bg1"/>
                          </a:solidFill>
                          <a:effectLst/>
                          <a:latin typeface="Roboto Light" panose="02000000000000000000" pitchFamily="2" charset="0"/>
                          <a:ea typeface="Roboto Light" panose="02000000000000000000" pitchFamily="2" charset="0"/>
                        </a:rPr>
                        <a:t> Inc.</a:t>
                      </a:r>
                    </a:p>
                    <a:p>
                      <a:pPr algn="l" fontAlgn="t">
                        <a:spcBef>
                          <a:spcPts val="0"/>
                        </a:spcBef>
                        <a:spcAft>
                          <a:spcPts val="0"/>
                        </a:spcAft>
                      </a:pPr>
                      <a:r>
                        <a:rPr lang="en-US" sz="1800" u="none" strike="noStrike" baseline="0" dirty="0">
                          <a:solidFill>
                            <a:schemeClr val="bg1"/>
                          </a:solidFill>
                          <a:effectLst/>
                          <a:latin typeface="Roboto Light" panose="02000000000000000000" pitchFamily="2" charset="0"/>
                          <a:ea typeface="Roboto Light" panose="02000000000000000000" pitchFamily="2" charset="0"/>
                        </a:rPr>
                        <a:t>PWM Measurement &amp; Standards, LLC</a:t>
                      </a:r>
                      <a:endParaRPr lang="en-US" sz="1800" u="none" strike="noStrike" dirty="0">
                        <a:solidFill>
                          <a:schemeClr val="bg1"/>
                        </a:solidFill>
                        <a:effectLst/>
                        <a:latin typeface="Roboto Light" panose="02000000000000000000" pitchFamily="2" charset="0"/>
                        <a:ea typeface="Roboto Light" panose="02000000000000000000" pitchFamily="2" charset="0"/>
                      </a:endParaRPr>
                    </a:p>
                    <a:p>
                      <a:pPr algn="l" fontAlgn="t">
                        <a:spcBef>
                          <a:spcPts val="0"/>
                        </a:spcBef>
                        <a:spcAft>
                          <a:spcPts val="0"/>
                        </a:spcAft>
                      </a:pPr>
                      <a:r>
                        <a:rPr lang="en-US" sz="1800" u="none" strike="noStrike" baseline="0" dirty="0">
                          <a:solidFill>
                            <a:schemeClr val="bg1"/>
                          </a:solidFill>
                          <a:effectLst/>
                          <a:latin typeface="Roboto Light" panose="02000000000000000000" pitchFamily="2" charset="0"/>
                          <a:ea typeface="Roboto Light" panose="02000000000000000000" pitchFamily="2" charset="0"/>
                        </a:rPr>
                        <a:t>1 SE Ocean Blvd.</a:t>
                      </a:r>
                      <a:endParaRPr lang="en-US" sz="1800" u="none" strike="noStrike" dirty="0">
                        <a:solidFill>
                          <a:schemeClr val="bg1"/>
                        </a:solidFill>
                        <a:effectLst/>
                        <a:latin typeface="Roboto Light" panose="02000000000000000000" pitchFamily="2" charset="0"/>
                        <a:ea typeface="Roboto Light" panose="02000000000000000000" pitchFamily="2" charset="0"/>
                      </a:endParaRPr>
                    </a:p>
                    <a:p>
                      <a:pPr algn="l" fontAlgn="t">
                        <a:spcBef>
                          <a:spcPts val="0"/>
                        </a:spcBef>
                        <a:spcAft>
                          <a:spcPts val="0"/>
                        </a:spcAft>
                      </a:pPr>
                      <a:r>
                        <a:rPr lang="en-US" sz="1800" u="none" strike="noStrike" baseline="0" dirty="0">
                          <a:solidFill>
                            <a:schemeClr val="bg1"/>
                          </a:solidFill>
                          <a:effectLst/>
                          <a:latin typeface="Roboto Light" panose="02000000000000000000" pitchFamily="2" charset="0"/>
                          <a:ea typeface="Roboto Light" panose="02000000000000000000" pitchFamily="2" charset="0"/>
                        </a:rPr>
                        <a:t>Stuart, FL 34994 USA</a:t>
                      </a:r>
                      <a:br>
                        <a:rPr lang="en-US" sz="1800" u="none" strike="noStrike" baseline="0" dirty="0">
                          <a:solidFill>
                            <a:schemeClr val="bg1"/>
                          </a:solidFill>
                          <a:effectLst/>
                          <a:latin typeface="Roboto Light" panose="02000000000000000000" pitchFamily="2" charset="0"/>
                          <a:ea typeface="Roboto Light" panose="02000000000000000000" pitchFamily="2" charset="0"/>
                        </a:rPr>
                      </a:br>
                      <a:endParaRPr lang="en-US" sz="1800" u="none" strike="noStrike" dirty="0">
                        <a:solidFill>
                          <a:schemeClr val="bg1"/>
                        </a:solidFill>
                        <a:effectLst/>
                        <a:latin typeface="Roboto Light" panose="02000000000000000000" pitchFamily="2" charset="0"/>
                        <a:ea typeface="Roboto Light" panose="02000000000000000000" pitchFamily="2" charset="0"/>
                      </a:endParaRPr>
                    </a:p>
                    <a:p>
                      <a:pPr algn="l" fontAlgn="t">
                        <a:spcBef>
                          <a:spcPts val="0"/>
                        </a:spcBef>
                        <a:spcAft>
                          <a:spcPts val="0"/>
                        </a:spcAft>
                      </a:pPr>
                      <a:r>
                        <a:rPr lang="en-US" sz="1800" u="none" strike="noStrike" baseline="0" dirty="0">
                          <a:solidFill>
                            <a:schemeClr val="bg1"/>
                          </a:solidFill>
                          <a:effectLst/>
                          <a:latin typeface="Roboto Light" panose="02000000000000000000" pitchFamily="2" charset="0"/>
                          <a:ea typeface="Roboto Light" panose="02000000000000000000" pitchFamily="2" charset="0"/>
                        </a:rPr>
                        <a:t>Phone: 313.300.0134</a:t>
                      </a:r>
                      <a:endParaRPr lang="en-US" sz="1800" b="0" i="0" u="none" strike="noStrike" dirty="0">
                        <a:solidFill>
                          <a:schemeClr val="bg1"/>
                        </a:solidFill>
                        <a:effectLst/>
                        <a:latin typeface="Roboto Light" panose="02000000000000000000" pitchFamily="2" charset="0"/>
                        <a:ea typeface="Roboto Light" panose="02000000000000000000" pitchFamily="2" charset="0"/>
                      </a:endParaRPr>
                    </a:p>
                  </a:txBody>
                  <a:tcPr/>
                </a:tc>
                <a:extLst>
                  <a:ext uri="{0D108BD9-81ED-4DB2-BD59-A6C34878D82A}">
                    <a16:rowId xmlns:a16="http://schemas.microsoft.com/office/drawing/2014/main" val="2974185621"/>
                  </a:ext>
                </a:extLst>
              </a:tr>
              <a:tr h="1366520">
                <a:tc>
                  <a:txBody>
                    <a:bodyPr/>
                    <a:lstStyle/>
                    <a:p>
                      <a:pPr algn="l" fontAlgn="t">
                        <a:spcBef>
                          <a:spcPts val="0"/>
                        </a:spcBef>
                        <a:spcAft>
                          <a:spcPts val="0"/>
                        </a:spcAft>
                      </a:pPr>
                      <a:r>
                        <a:rPr lang="en-US" sz="1800" u="none" strike="noStrike" dirty="0">
                          <a:solidFill>
                            <a:schemeClr val="bg1"/>
                          </a:solidFill>
                          <a:effectLst/>
                          <a:latin typeface="Roboto Light" panose="02000000000000000000" pitchFamily="2" charset="0"/>
                          <a:ea typeface="Roboto Light" panose="02000000000000000000" pitchFamily="2" charset="0"/>
                        </a:rPr>
                        <a:t>Email: </a:t>
                      </a:r>
                      <a:r>
                        <a:rPr lang="en-US" sz="1800" u="none" strike="noStrike" dirty="0">
                          <a:solidFill>
                            <a:schemeClr val="bg1"/>
                          </a:solidFill>
                          <a:effectLst/>
                          <a:latin typeface="Roboto Light" panose="02000000000000000000" pitchFamily="2" charset="0"/>
                          <a:ea typeface="Roboto Light" panose="02000000000000000000" pitchFamily="2" charset="0"/>
                          <a:hlinkClick r:id="rId2">
                            <a:extLst>
                              <a:ext uri="{A12FA001-AC4F-418D-AE19-62706E023703}">
                                <ahyp:hlinkClr xmlns:ahyp="http://schemas.microsoft.com/office/drawing/2018/hyperlinkcolor" val="tx"/>
                              </a:ext>
                            </a:extLst>
                          </a:hlinkClick>
                        </a:rPr>
                        <a:t>pwminc@pmargage.com</a:t>
                      </a:r>
                      <a:endParaRPr lang="en-US" sz="1800" u="none" strike="noStrike" dirty="0">
                        <a:solidFill>
                          <a:schemeClr val="bg1"/>
                        </a:solidFill>
                        <a:effectLst/>
                        <a:latin typeface="Roboto Light" panose="02000000000000000000" pitchFamily="2" charset="0"/>
                        <a:ea typeface="Roboto Light" panose="02000000000000000000" pitchFamily="2" charset="0"/>
                      </a:endParaRPr>
                    </a:p>
                    <a:p>
                      <a:pPr algn="l" fontAlgn="t">
                        <a:spcBef>
                          <a:spcPts val="0"/>
                        </a:spcBef>
                        <a:spcAft>
                          <a:spcPts val="0"/>
                        </a:spcAft>
                      </a:pPr>
                      <a:r>
                        <a:rPr lang="en-US" sz="1800" u="none" strike="noStrike" dirty="0">
                          <a:solidFill>
                            <a:schemeClr val="bg1"/>
                          </a:solidFill>
                          <a:effectLst/>
                          <a:latin typeface="Roboto Light" panose="02000000000000000000" pitchFamily="2" charset="0"/>
                          <a:ea typeface="Roboto Light" panose="02000000000000000000" pitchFamily="2" charset="0"/>
                        </a:rPr>
                        <a:t>Web: </a:t>
                      </a:r>
                      <a:r>
                        <a:rPr lang="en-US" sz="1800" u="none" strike="noStrike" dirty="0">
                          <a:solidFill>
                            <a:schemeClr val="bg1"/>
                          </a:solidFill>
                          <a:effectLst/>
                          <a:latin typeface="Roboto Light" panose="02000000000000000000" pitchFamily="2" charset="0"/>
                          <a:ea typeface="Roboto Light" panose="02000000000000000000" pitchFamily="2" charset="0"/>
                          <a:hlinkClick r:id="rId3">
                            <a:extLst>
                              <a:ext uri="{A12FA001-AC4F-418D-AE19-62706E023703}">
                                <ahyp:hlinkClr xmlns:ahyp="http://schemas.microsoft.com/office/drawing/2018/hyperlinkcolor" val="tx"/>
                              </a:ext>
                            </a:extLst>
                          </a:hlinkClick>
                        </a:rPr>
                        <a:t>pmargage.com</a:t>
                      </a:r>
                      <a:r>
                        <a:rPr lang="en-US" sz="1800" u="none" strike="noStrike" dirty="0">
                          <a:solidFill>
                            <a:schemeClr val="bg1"/>
                          </a:solidFill>
                          <a:effectLst/>
                          <a:latin typeface="Roboto Light" panose="02000000000000000000" pitchFamily="2" charset="0"/>
                          <a:ea typeface="Roboto Light" panose="02000000000000000000" pitchFamily="2" charset="0"/>
                        </a:rPr>
                        <a:t> / </a:t>
                      </a:r>
                      <a:r>
                        <a:rPr lang="en-US" sz="1800" u="none" strike="noStrike" dirty="0">
                          <a:solidFill>
                            <a:schemeClr val="bg1"/>
                          </a:solidFill>
                          <a:effectLst/>
                          <a:latin typeface="Roboto Light" panose="02000000000000000000" pitchFamily="2" charset="0"/>
                          <a:ea typeface="Roboto Light" panose="02000000000000000000" pitchFamily="2" charset="0"/>
                          <a:hlinkClick r:id="rId4">
                            <a:extLst>
                              <a:ext uri="{A12FA001-AC4F-418D-AE19-62706E023703}">
                                <ahyp:hlinkClr xmlns:ahyp="http://schemas.microsoft.com/office/drawing/2018/hyperlinkcolor" val="tx"/>
                              </a:ext>
                            </a:extLst>
                          </a:hlinkClick>
                        </a:rPr>
                        <a:t>shoppwm.com</a:t>
                      </a:r>
                      <a:endParaRPr lang="en-US" sz="1800" u="none" strike="noStrike" dirty="0">
                        <a:solidFill>
                          <a:schemeClr val="bg1"/>
                        </a:solidFill>
                        <a:effectLst/>
                        <a:latin typeface="Roboto Light" panose="02000000000000000000" pitchFamily="2" charset="0"/>
                        <a:ea typeface="Roboto Light" panose="02000000000000000000" pitchFamily="2" charset="0"/>
                      </a:endParaRPr>
                    </a:p>
                    <a:p>
                      <a:pPr algn="l" fontAlgn="t">
                        <a:spcBef>
                          <a:spcPts val="0"/>
                        </a:spcBef>
                        <a:spcAft>
                          <a:spcPts val="0"/>
                        </a:spcAft>
                      </a:pPr>
                      <a:endParaRPr lang="en-US" sz="1800" u="none" strike="noStrike" dirty="0">
                        <a:solidFill>
                          <a:schemeClr val="bg1"/>
                        </a:solidFill>
                        <a:effectLst/>
                        <a:latin typeface="Roboto Light" panose="02000000000000000000" pitchFamily="2" charset="0"/>
                        <a:ea typeface="Roboto Light" panose="02000000000000000000" pitchFamily="2" charset="0"/>
                      </a:endParaRPr>
                    </a:p>
                    <a:p>
                      <a:pPr algn="l" fontAlgn="t">
                        <a:spcBef>
                          <a:spcPts val="0"/>
                        </a:spcBef>
                        <a:spcAft>
                          <a:spcPts val="0"/>
                        </a:spcAft>
                      </a:pPr>
                      <a:r>
                        <a:rPr lang="en-US" sz="1800" u="none" strike="noStrike" dirty="0">
                          <a:solidFill>
                            <a:schemeClr val="bg1"/>
                          </a:solidFill>
                          <a:effectLst/>
                          <a:latin typeface="Roboto Light" panose="02000000000000000000" pitchFamily="2" charset="0"/>
                          <a:ea typeface="Roboto Light" panose="02000000000000000000" pitchFamily="2" charset="0"/>
                        </a:rPr>
                        <a:t>Linda Goodwin-Marino, President</a:t>
                      </a:r>
                    </a:p>
                    <a:p>
                      <a:pPr algn="l" fontAlgn="t">
                        <a:spcBef>
                          <a:spcPts val="0"/>
                        </a:spcBef>
                        <a:spcAft>
                          <a:spcPts val="0"/>
                        </a:spcAft>
                      </a:pPr>
                      <a:r>
                        <a:rPr lang="en-US" sz="1800" u="none" strike="noStrike" dirty="0">
                          <a:solidFill>
                            <a:schemeClr val="bg1"/>
                          </a:solidFill>
                          <a:effectLst/>
                          <a:latin typeface="Roboto Light" panose="02000000000000000000" pitchFamily="2" charset="0"/>
                          <a:ea typeface="Roboto Light" panose="02000000000000000000" pitchFamily="2" charset="0"/>
                        </a:rPr>
                        <a:t>Email: </a:t>
                      </a:r>
                      <a:r>
                        <a:rPr lang="en-US" sz="1800" u="none" strike="noStrike" dirty="0">
                          <a:solidFill>
                            <a:schemeClr val="bg1"/>
                          </a:solidFill>
                          <a:effectLst/>
                          <a:latin typeface="Roboto Light" panose="02000000000000000000" pitchFamily="2" charset="0"/>
                          <a:ea typeface="Roboto Light" panose="02000000000000000000" pitchFamily="2" charset="0"/>
                          <a:hlinkClick r:id="rId5">
                            <a:extLst>
                              <a:ext uri="{A12FA001-AC4F-418D-AE19-62706E023703}">
                                <ahyp:hlinkClr xmlns:ahyp="http://schemas.microsoft.com/office/drawing/2018/hyperlinkcolor" val="tx"/>
                              </a:ext>
                            </a:extLst>
                          </a:hlinkClick>
                        </a:rPr>
                        <a:t>lmarino@pmargage.com</a:t>
                      </a:r>
                      <a:endParaRPr lang="en-US" sz="1800" b="0" i="0" u="none" strike="noStrike" dirty="0">
                        <a:solidFill>
                          <a:schemeClr val="bg1"/>
                        </a:solidFill>
                        <a:effectLst/>
                        <a:latin typeface="Roboto Light" panose="02000000000000000000" pitchFamily="2" charset="0"/>
                        <a:ea typeface="Roboto Light" panose="02000000000000000000" pitchFamily="2" charset="0"/>
                      </a:endParaRPr>
                    </a:p>
                  </a:txBody>
                  <a:tcPr/>
                </a:tc>
                <a:extLst>
                  <a:ext uri="{0D108BD9-81ED-4DB2-BD59-A6C34878D82A}">
                    <a16:rowId xmlns:a16="http://schemas.microsoft.com/office/drawing/2014/main" val="4286835123"/>
                  </a:ext>
                </a:extLst>
              </a:tr>
              <a:tr h="370840">
                <a:tc>
                  <a:txBody>
                    <a:bodyPr/>
                    <a:lstStyle/>
                    <a:p>
                      <a:pPr algn="l" fontAlgn="t">
                        <a:spcBef>
                          <a:spcPts val="0"/>
                        </a:spcBef>
                        <a:spcAft>
                          <a:spcPts val="0"/>
                        </a:spcAft>
                        <a:buClrTx/>
                        <a:buSzPts val="1600"/>
                        <a:buFont typeface="Symbol" panose="05050102010706020507" pitchFamily="18" charset="2"/>
                        <a:buChar char="Å"/>
                      </a:pPr>
                      <a:r>
                        <a:rPr lang="en-US" sz="1800" u="none" strike="noStrike" dirty="0">
                          <a:solidFill>
                            <a:schemeClr val="bg1"/>
                          </a:solidFill>
                          <a:effectLst/>
                          <a:latin typeface="Roboto Light" panose="02000000000000000000" pitchFamily="2" charset="0"/>
                          <a:ea typeface="Roboto Light" panose="02000000000000000000" pitchFamily="2" charset="0"/>
                        </a:rPr>
                        <a:t>Technical</a:t>
                      </a:r>
                      <a:r>
                        <a:rPr lang="en-US" sz="1800" u="none" strike="noStrike" baseline="0" dirty="0">
                          <a:solidFill>
                            <a:schemeClr val="bg1"/>
                          </a:solidFill>
                          <a:effectLst/>
                          <a:latin typeface="Roboto Light" panose="02000000000000000000" pitchFamily="2" charset="0"/>
                          <a:ea typeface="Roboto Light" panose="02000000000000000000" pitchFamily="2" charset="0"/>
                        </a:rPr>
                        <a:t> Sales &amp;</a:t>
                      </a:r>
                      <a:r>
                        <a:rPr lang="en-US" sz="1800" u="none" strike="noStrike" dirty="0">
                          <a:solidFill>
                            <a:schemeClr val="bg1"/>
                          </a:solidFill>
                          <a:effectLst/>
                          <a:latin typeface="Roboto Light" panose="02000000000000000000" pitchFamily="2" charset="0"/>
                          <a:ea typeface="Roboto Light" panose="02000000000000000000" pitchFamily="2" charset="0"/>
                        </a:rPr>
                        <a:t> Consultation</a:t>
                      </a:r>
                    </a:p>
                    <a:p>
                      <a:pPr algn="l" fontAlgn="t">
                        <a:spcBef>
                          <a:spcPts val="0"/>
                        </a:spcBef>
                        <a:spcAft>
                          <a:spcPts val="0"/>
                        </a:spcAft>
                      </a:pPr>
                      <a:r>
                        <a:rPr lang="en-US" sz="1800" u="none" strike="noStrike" dirty="0">
                          <a:solidFill>
                            <a:schemeClr val="bg1"/>
                          </a:solidFill>
                          <a:effectLst/>
                          <a:latin typeface="Roboto Light" panose="02000000000000000000" pitchFamily="2" charset="0"/>
                          <a:ea typeface="Roboto Light" panose="02000000000000000000" pitchFamily="2" charset="0"/>
                        </a:rPr>
                        <a:t>Woman Owned Small Business</a:t>
                      </a:r>
                      <a:endParaRPr lang="en-US" sz="1800" b="0" i="0" u="none" strike="noStrike" dirty="0">
                        <a:solidFill>
                          <a:schemeClr val="bg1"/>
                        </a:solidFill>
                        <a:effectLst/>
                        <a:latin typeface="Roboto Light" panose="02000000000000000000" pitchFamily="2" charset="0"/>
                        <a:ea typeface="Roboto Light" panose="02000000000000000000" pitchFamily="2" charset="0"/>
                      </a:endParaRPr>
                    </a:p>
                  </a:txBody>
                  <a:tcPr/>
                </a:tc>
                <a:extLst>
                  <a:ext uri="{0D108BD9-81ED-4DB2-BD59-A6C34878D82A}">
                    <a16:rowId xmlns:a16="http://schemas.microsoft.com/office/drawing/2014/main" val="2664488960"/>
                  </a:ext>
                </a:extLst>
              </a:tr>
            </a:tbl>
          </a:graphicData>
        </a:graphic>
      </p:graphicFrame>
      <p:pic>
        <p:nvPicPr>
          <p:cNvPr id="7" name="Picture 6">
            <a:extLst>
              <a:ext uri="{FF2B5EF4-FFF2-40B4-BE49-F238E27FC236}">
                <a16:creationId xmlns:a16="http://schemas.microsoft.com/office/drawing/2014/main" id="{D679E27D-8AB7-2954-16C4-4255B8296943}"/>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7415489" y="3096490"/>
            <a:ext cx="2662557" cy="2744905"/>
          </a:xfrm>
          <a:prstGeom prst="rect">
            <a:avLst/>
          </a:prstGeom>
        </p:spPr>
      </p:pic>
      <p:pic>
        <p:nvPicPr>
          <p:cNvPr id="9" name="Picture 8">
            <a:extLst>
              <a:ext uri="{FF2B5EF4-FFF2-40B4-BE49-F238E27FC236}">
                <a16:creationId xmlns:a16="http://schemas.microsoft.com/office/drawing/2014/main" id="{0332DF2F-1C78-1003-4785-900E676E5EA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3938" y="583442"/>
            <a:ext cx="1828804" cy="865634"/>
          </a:xfrm>
          <a:prstGeom prst="rect">
            <a:avLst/>
          </a:prstGeom>
        </p:spPr>
      </p:pic>
    </p:spTree>
    <p:extLst>
      <p:ext uri="{BB962C8B-B14F-4D97-AF65-F5344CB8AC3E}">
        <p14:creationId xmlns:p14="http://schemas.microsoft.com/office/powerpoint/2010/main" val="1783900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6BFE1A-24CD-4697-6B02-78C8F8410C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900" y="1609154"/>
            <a:ext cx="3385624" cy="2539218"/>
          </a:xfrm>
          <a:prstGeom prst="rect">
            <a:avLst/>
          </a:prstGeom>
        </p:spPr>
      </p:pic>
      <p:pic>
        <p:nvPicPr>
          <p:cNvPr id="7" name="Picture 6">
            <a:extLst>
              <a:ext uri="{FF2B5EF4-FFF2-40B4-BE49-F238E27FC236}">
                <a16:creationId xmlns:a16="http://schemas.microsoft.com/office/drawing/2014/main" id="{F7AF2867-2A2D-2C52-1A40-9CC482911D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900" y="4257674"/>
            <a:ext cx="2608935" cy="1956702"/>
          </a:xfrm>
          <a:prstGeom prst="rect">
            <a:avLst/>
          </a:prstGeom>
        </p:spPr>
      </p:pic>
      <p:pic>
        <p:nvPicPr>
          <p:cNvPr id="9" name="Picture 8">
            <a:extLst>
              <a:ext uri="{FF2B5EF4-FFF2-40B4-BE49-F238E27FC236}">
                <a16:creationId xmlns:a16="http://schemas.microsoft.com/office/drawing/2014/main" id="{876D4342-B5DC-39B8-C578-79041E8B08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5583" y="4257674"/>
            <a:ext cx="2608935" cy="1956702"/>
          </a:xfrm>
          <a:prstGeom prst="rect">
            <a:avLst/>
          </a:prstGeom>
        </p:spPr>
      </p:pic>
      <p:pic>
        <p:nvPicPr>
          <p:cNvPr id="11" name="Picture 10">
            <a:extLst>
              <a:ext uri="{FF2B5EF4-FFF2-40B4-BE49-F238E27FC236}">
                <a16:creationId xmlns:a16="http://schemas.microsoft.com/office/drawing/2014/main" id="{07E11AD9-496A-A953-8BD4-AB395544F0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26259" y="1609154"/>
            <a:ext cx="3385625" cy="2539219"/>
          </a:xfrm>
          <a:prstGeom prst="rect">
            <a:avLst/>
          </a:prstGeom>
        </p:spPr>
      </p:pic>
      <p:pic>
        <p:nvPicPr>
          <p:cNvPr id="13" name="Picture 12">
            <a:extLst>
              <a:ext uri="{FF2B5EF4-FFF2-40B4-BE49-F238E27FC236}">
                <a16:creationId xmlns:a16="http://schemas.microsoft.com/office/drawing/2014/main" id="{CF16777A-89D2-3E90-8E07-E5173F2786B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02949" y="4244141"/>
            <a:ext cx="2608935" cy="1956702"/>
          </a:xfrm>
          <a:prstGeom prst="rect">
            <a:avLst/>
          </a:prstGeom>
          <a:effectLst>
            <a:glow>
              <a:schemeClr val="accent1">
                <a:alpha val="40000"/>
              </a:schemeClr>
            </a:glow>
          </a:effectLst>
        </p:spPr>
      </p:pic>
      <p:sp>
        <p:nvSpPr>
          <p:cNvPr id="14" name="TextBox 13">
            <a:extLst>
              <a:ext uri="{FF2B5EF4-FFF2-40B4-BE49-F238E27FC236}">
                <a16:creationId xmlns:a16="http://schemas.microsoft.com/office/drawing/2014/main" id="{DED30F35-0F94-91D9-749A-01A75C37140D}"/>
              </a:ext>
            </a:extLst>
          </p:cNvPr>
          <p:cNvSpPr txBox="1"/>
          <p:nvPr/>
        </p:nvSpPr>
        <p:spPr>
          <a:xfrm>
            <a:off x="746900" y="365125"/>
            <a:ext cx="10903754" cy="923330"/>
          </a:xfrm>
          <a:prstGeom prst="rect">
            <a:avLst/>
          </a:prstGeom>
          <a:noFill/>
        </p:spPr>
        <p:txBody>
          <a:bodyPr wrap="none" rtlCol="0">
            <a:spAutoFit/>
          </a:bodyPr>
          <a:lstStyle/>
          <a:p>
            <a:r>
              <a:rPr lang="en-US" dirty="0">
                <a:solidFill>
                  <a:schemeClr val="bg1"/>
                </a:solidFill>
              </a:rPr>
              <a:t>Northrop Grumman Drone AMT kit application, for various unmanned/drone aircraft. </a:t>
            </a:r>
          </a:p>
          <a:p>
            <a:r>
              <a:rPr lang="en-US" dirty="0">
                <a:solidFill>
                  <a:schemeClr val="bg1"/>
                </a:solidFill>
              </a:rPr>
              <a:t>Consisting of  custom connecting plates, reconfigurable for multiple workstations, with plug-and-play components </a:t>
            </a:r>
          </a:p>
          <a:p>
            <a:r>
              <a:rPr lang="en-US" dirty="0">
                <a:solidFill>
                  <a:schemeClr val="bg1"/>
                </a:solidFill>
              </a:rPr>
              <a:t>for multiple size structures (application proprietary) </a:t>
            </a:r>
          </a:p>
        </p:txBody>
      </p:sp>
      <p:pic>
        <p:nvPicPr>
          <p:cNvPr id="18" name="Picture 17">
            <a:extLst>
              <a:ext uri="{FF2B5EF4-FFF2-40B4-BE49-F238E27FC236}">
                <a16:creationId xmlns:a16="http://schemas.microsoft.com/office/drawing/2014/main" id="{9F321B30-5D10-45EC-DCC2-0A675D17B81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84266" y="4257674"/>
            <a:ext cx="2608935" cy="1956702"/>
          </a:xfrm>
          <a:prstGeom prst="rect">
            <a:avLst/>
          </a:prstGeom>
        </p:spPr>
      </p:pic>
      <p:grpSp>
        <p:nvGrpSpPr>
          <p:cNvPr id="36" name="Group 35">
            <a:extLst>
              <a:ext uri="{FF2B5EF4-FFF2-40B4-BE49-F238E27FC236}">
                <a16:creationId xmlns:a16="http://schemas.microsoft.com/office/drawing/2014/main" id="{7909B064-E1AD-EBB2-CB97-CD33BAEF1893}"/>
              </a:ext>
            </a:extLst>
          </p:cNvPr>
          <p:cNvGrpSpPr/>
          <p:nvPr/>
        </p:nvGrpSpPr>
        <p:grpSpPr>
          <a:xfrm>
            <a:off x="4354317" y="1609154"/>
            <a:ext cx="3250149" cy="2576578"/>
            <a:chOff x="4354317" y="1609154"/>
            <a:chExt cx="3250149" cy="2576578"/>
          </a:xfrm>
        </p:grpSpPr>
        <p:pic>
          <p:nvPicPr>
            <p:cNvPr id="20" name="Picture 19">
              <a:extLst>
                <a:ext uri="{FF2B5EF4-FFF2-40B4-BE49-F238E27FC236}">
                  <a16:creationId xmlns:a16="http://schemas.microsoft.com/office/drawing/2014/main" id="{D764CE1A-772C-268A-3AB0-02A23A27B67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77737" y="1609154"/>
              <a:ext cx="626729" cy="1757184"/>
            </a:xfrm>
            <a:prstGeom prst="rect">
              <a:avLst/>
            </a:prstGeom>
          </p:spPr>
        </p:pic>
        <p:pic>
          <p:nvPicPr>
            <p:cNvPr id="24" name="Picture 23">
              <a:extLst>
                <a:ext uri="{FF2B5EF4-FFF2-40B4-BE49-F238E27FC236}">
                  <a16:creationId xmlns:a16="http://schemas.microsoft.com/office/drawing/2014/main" id="{70990868-8C26-C172-EE6F-A656644062C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699499" y="3429000"/>
              <a:ext cx="1171930" cy="756732"/>
            </a:xfrm>
            <a:prstGeom prst="rect">
              <a:avLst/>
            </a:prstGeom>
          </p:spPr>
        </p:pic>
        <p:pic>
          <p:nvPicPr>
            <p:cNvPr id="26" name="Picture 25">
              <a:extLst>
                <a:ext uri="{FF2B5EF4-FFF2-40B4-BE49-F238E27FC236}">
                  <a16:creationId xmlns:a16="http://schemas.microsoft.com/office/drawing/2014/main" id="{1795B792-AA48-8922-55A8-A5E266D2361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54317" y="1609154"/>
              <a:ext cx="2517112" cy="1757184"/>
            </a:xfrm>
            <a:prstGeom prst="rect">
              <a:avLst/>
            </a:prstGeom>
          </p:spPr>
        </p:pic>
        <p:pic>
          <p:nvPicPr>
            <p:cNvPr id="28" name="Picture 27">
              <a:extLst>
                <a:ext uri="{FF2B5EF4-FFF2-40B4-BE49-F238E27FC236}">
                  <a16:creationId xmlns:a16="http://schemas.microsoft.com/office/drawing/2014/main" id="{D7DA9388-3130-D4DA-AA2F-664DF83CA51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977736" y="3429000"/>
              <a:ext cx="626729" cy="756732"/>
            </a:xfrm>
            <a:prstGeom prst="rect">
              <a:avLst/>
            </a:prstGeom>
          </p:spPr>
        </p:pic>
        <p:pic>
          <p:nvPicPr>
            <p:cNvPr id="30" name="Picture 29">
              <a:extLst>
                <a:ext uri="{FF2B5EF4-FFF2-40B4-BE49-F238E27FC236}">
                  <a16:creationId xmlns:a16="http://schemas.microsoft.com/office/drawing/2014/main" id="{60A615CB-47F1-7FDB-B1CA-01B8BB48EF2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812485" y="3429000"/>
              <a:ext cx="756732" cy="756732"/>
            </a:xfrm>
            <a:prstGeom prst="rect">
              <a:avLst/>
            </a:prstGeom>
          </p:spPr>
        </p:pic>
        <p:pic>
          <p:nvPicPr>
            <p:cNvPr id="34" name="Picture 33">
              <a:extLst>
                <a:ext uri="{FF2B5EF4-FFF2-40B4-BE49-F238E27FC236}">
                  <a16:creationId xmlns:a16="http://schemas.microsoft.com/office/drawing/2014/main" id="{06C2B39D-4B65-652C-DAD9-2A0CE58FB54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flipH="1">
              <a:off x="4371944" y="3429000"/>
              <a:ext cx="310260" cy="756732"/>
            </a:xfrm>
            <a:prstGeom prst="rect">
              <a:avLst/>
            </a:prstGeom>
          </p:spPr>
        </p:pic>
      </p:grpSp>
      <p:sp>
        <p:nvSpPr>
          <p:cNvPr id="37" name="TextBox 36">
            <a:extLst>
              <a:ext uri="{FF2B5EF4-FFF2-40B4-BE49-F238E27FC236}">
                <a16:creationId xmlns:a16="http://schemas.microsoft.com/office/drawing/2014/main" id="{71CF804E-7432-566E-7ED9-3BF01C94A2E0}"/>
              </a:ext>
            </a:extLst>
          </p:cNvPr>
          <p:cNvSpPr txBox="1"/>
          <p:nvPr/>
        </p:nvSpPr>
        <p:spPr>
          <a:xfrm>
            <a:off x="4295424" y="3182779"/>
            <a:ext cx="869149" cy="215444"/>
          </a:xfrm>
          <a:prstGeom prst="rect">
            <a:avLst/>
          </a:prstGeom>
          <a:noFill/>
        </p:spPr>
        <p:txBody>
          <a:bodyPr wrap="none" rtlCol="0">
            <a:spAutoFit/>
          </a:bodyPr>
          <a:lstStyle/>
          <a:p>
            <a:r>
              <a:rPr lang="en-US" sz="800" dirty="0">
                <a:solidFill>
                  <a:schemeClr val="bg1">
                    <a:lumMod val="50000"/>
                  </a:schemeClr>
                </a:solidFill>
              </a:rPr>
              <a:t>Example kit only</a:t>
            </a:r>
          </a:p>
        </p:txBody>
      </p:sp>
    </p:spTree>
    <p:extLst>
      <p:ext uri="{BB962C8B-B14F-4D97-AF65-F5344CB8AC3E}">
        <p14:creationId xmlns:p14="http://schemas.microsoft.com/office/powerpoint/2010/main" val="4239005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66BAC8-5283-5FB7-35DB-B0E51E3662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71233" y="854391"/>
            <a:ext cx="7110075" cy="4759800"/>
          </a:xfrm>
          <a:prstGeom prst="rect">
            <a:avLst/>
          </a:prstGeom>
        </p:spPr>
      </p:pic>
      <p:sp>
        <p:nvSpPr>
          <p:cNvPr id="6" name="TextBox 5">
            <a:extLst>
              <a:ext uri="{FF2B5EF4-FFF2-40B4-BE49-F238E27FC236}">
                <a16:creationId xmlns:a16="http://schemas.microsoft.com/office/drawing/2014/main" id="{2C831FC0-94C8-FFCE-9E4A-D88650E89BEC}"/>
              </a:ext>
            </a:extLst>
          </p:cNvPr>
          <p:cNvSpPr txBox="1"/>
          <p:nvPr/>
        </p:nvSpPr>
        <p:spPr>
          <a:xfrm>
            <a:off x="2671232" y="485059"/>
            <a:ext cx="2687531" cy="369332"/>
          </a:xfrm>
          <a:prstGeom prst="rect">
            <a:avLst/>
          </a:prstGeom>
          <a:noFill/>
        </p:spPr>
        <p:txBody>
          <a:bodyPr wrap="none" rtlCol="0">
            <a:spAutoFit/>
          </a:bodyPr>
          <a:lstStyle/>
          <a:p>
            <a:r>
              <a:rPr lang="en-US" dirty="0">
                <a:solidFill>
                  <a:schemeClr val="bg1"/>
                </a:solidFill>
              </a:rPr>
              <a:t>Northrop Grumman Drone</a:t>
            </a:r>
          </a:p>
        </p:txBody>
      </p:sp>
      <p:sp>
        <p:nvSpPr>
          <p:cNvPr id="7" name="TextBox 6">
            <a:extLst>
              <a:ext uri="{FF2B5EF4-FFF2-40B4-BE49-F238E27FC236}">
                <a16:creationId xmlns:a16="http://schemas.microsoft.com/office/drawing/2014/main" id="{A6837BA5-B68A-188A-86BA-90AAA457AF4E}"/>
              </a:ext>
            </a:extLst>
          </p:cNvPr>
          <p:cNvSpPr txBox="1"/>
          <p:nvPr/>
        </p:nvSpPr>
        <p:spPr>
          <a:xfrm>
            <a:off x="2671234" y="5614191"/>
            <a:ext cx="3821944" cy="369332"/>
          </a:xfrm>
          <a:prstGeom prst="rect">
            <a:avLst/>
          </a:prstGeom>
          <a:noFill/>
        </p:spPr>
        <p:txBody>
          <a:bodyPr wrap="none" rtlCol="0">
            <a:spAutoFit/>
          </a:bodyPr>
          <a:lstStyle/>
          <a:p>
            <a:r>
              <a:rPr lang="en-US" dirty="0">
                <a:solidFill>
                  <a:schemeClr val="bg1"/>
                </a:solidFill>
              </a:rPr>
              <a:t>Courtesy: www.nationalmuseum.af.mil</a:t>
            </a:r>
          </a:p>
        </p:txBody>
      </p:sp>
    </p:spTree>
    <p:extLst>
      <p:ext uri="{BB962C8B-B14F-4D97-AF65-F5344CB8AC3E}">
        <p14:creationId xmlns:p14="http://schemas.microsoft.com/office/powerpoint/2010/main" val="2627602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FC555C-1542-4E8A-FBF5-BD75355135F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47913" y="1128713"/>
            <a:ext cx="7496175" cy="4600575"/>
          </a:xfrm>
          <a:prstGeom prst="rect">
            <a:avLst/>
          </a:prstGeom>
        </p:spPr>
      </p:pic>
      <p:sp>
        <p:nvSpPr>
          <p:cNvPr id="4" name="TextBox 3">
            <a:extLst>
              <a:ext uri="{FF2B5EF4-FFF2-40B4-BE49-F238E27FC236}">
                <a16:creationId xmlns:a16="http://schemas.microsoft.com/office/drawing/2014/main" id="{312DD44E-CA1A-B192-5F51-37408CB16432}"/>
              </a:ext>
            </a:extLst>
          </p:cNvPr>
          <p:cNvSpPr txBox="1"/>
          <p:nvPr/>
        </p:nvSpPr>
        <p:spPr>
          <a:xfrm>
            <a:off x="2347912" y="623455"/>
            <a:ext cx="5738943" cy="369332"/>
          </a:xfrm>
          <a:prstGeom prst="rect">
            <a:avLst/>
          </a:prstGeom>
          <a:noFill/>
        </p:spPr>
        <p:txBody>
          <a:bodyPr wrap="none" rtlCol="0">
            <a:spAutoFit/>
          </a:bodyPr>
          <a:lstStyle/>
          <a:p>
            <a:r>
              <a:rPr lang="en-US" dirty="0">
                <a:solidFill>
                  <a:schemeClr val="bg1"/>
                </a:solidFill>
              </a:rPr>
              <a:t>Typical CAD rendering, utilizing substructure and grid plate.</a:t>
            </a:r>
          </a:p>
        </p:txBody>
      </p:sp>
    </p:spTree>
    <p:extLst>
      <p:ext uri="{BB962C8B-B14F-4D97-AF65-F5344CB8AC3E}">
        <p14:creationId xmlns:p14="http://schemas.microsoft.com/office/powerpoint/2010/main" val="3533824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8F28DA-C2A9-C8F8-4022-B9121192F6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9942" y="1303557"/>
            <a:ext cx="6574650" cy="4930988"/>
          </a:xfrm>
          <a:prstGeom prst="rect">
            <a:avLst/>
          </a:prstGeom>
        </p:spPr>
      </p:pic>
      <p:pic>
        <p:nvPicPr>
          <p:cNvPr id="5" name="Picture 4">
            <a:extLst>
              <a:ext uri="{FF2B5EF4-FFF2-40B4-BE49-F238E27FC236}">
                <a16:creationId xmlns:a16="http://schemas.microsoft.com/office/drawing/2014/main" id="{75F57B83-48D9-F8CA-5A5C-49E2BDD53A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1574" y="1303557"/>
            <a:ext cx="3145652" cy="2359239"/>
          </a:xfrm>
          <a:prstGeom prst="rect">
            <a:avLst/>
          </a:prstGeom>
        </p:spPr>
      </p:pic>
      <p:pic>
        <p:nvPicPr>
          <p:cNvPr id="7" name="Picture 6">
            <a:extLst>
              <a:ext uri="{FF2B5EF4-FFF2-40B4-BE49-F238E27FC236}">
                <a16:creationId xmlns:a16="http://schemas.microsoft.com/office/drawing/2014/main" id="{E7793EC3-26A1-3387-7198-1B526C6D60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1575" y="3875305"/>
            <a:ext cx="3145651" cy="2359239"/>
          </a:xfrm>
          <a:prstGeom prst="rect">
            <a:avLst/>
          </a:prstGeom>
        </p:spPr>
      </p:pic>
      <p:sp>
        <p:nvSpPr>
          <p:cNvPr id="8" name="TextBox 7">
            <a:extLst>
              <a:ext uri="{FF2B5EF4-FFF2-40B4-BE49-F238E27FC236}">
                <a16:creationId xmlns:a16="http://schemas.microsoft.com/office/drawing/2014/main" id="{7ADD6D59-844A-E374-AB42-CEA1DD0C2C21}"/>
              </a:ext>
            </a:extLst>
          </p:cNvPr>
          <p:cNvSpPr txBox="1"/>
          <p:nvPr/>
        </p:nvSpPr>
        <p:spPr>
          <a:xfrm>
            <a:off x="647100" y="380227"/>
            <a:ext cx="6600333" cy="923330"/>
          </a:xfrm>
          <a:prstGeom prst="rect">
            <a:avLst/>
          </a:prstGeom>
          <a:noFill/>
        </p:spPr>
        <p:txBody>
          <a:bodyPr wrap="none" rtlCol="0">
            <a:spAutoFit/>
          </a:bodyPr>
          <a:lstStyle/>
          <a:p>
            <a:r>
              <a:rPr lang="en-US" dirty="0">
                <a:solidFill>
                  <a:schemeClr val="bg1"/>
                </a:solidFill>
              </a:rPr>
              <a:t>US ANG Repair Stations, </a:t>
            </a:r>
          </a:p>
          <a:p>
            <a:r>
              <a:rPr lang="en-US" dirty="0">
                <a:solidFill>
                  <a:schemeClr val="bg1"/>
                </a:solidFill>
              </a:rPr>
              <a:t>Application: F-16 (and others) fuel line inspection/work holding tool </a:t>
            </a:r>
          </a:p>
          <a:p>
            <a:r>
              <a:rPr lang="en-US" dirty="0">
                <a:solidFill>
                  <a:schemeClr val="bg1"/>
                </a:solidFill>
              </a:rPr>
              <a:t>utilizing standard plug-and-play components </a:t>
            </a:r>
          </a:p>
        </p:txBody>
      </p:sp>
    </p:spTree>
    <p:extLst>
      <p:ext uri="{BB962C8B-B14F-4D97-AF65-F5344CB8AC3E}">
        <p14:creationId xmlns:p14="http://schemas.microsoft.com/office/powerpoint/2010/main" val="2878217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560128-4171-4214-461B-85BFC0EAEEC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38546" y="1179946"/>
            <a:ext cx="3175000" cy="2387600"/>
          </a:xfrm>
          <a:prstGeom prst="rect">
            <a:avLst/>
          </a:prstGeom>
        </p:spPr>
      </p:pic>
      <p:pic>
        <p:nvPicPr>
          <p:cNvPr id="5" name="Picture 4">
            <a:extLst>
              <a:ext uri="{FF2B5EF4-FFF2-40B4-BE49-F238E27FC236}">
                <a16:creationId xmlns:a16="http://schemas.microsoft.com/office/drawing/2014/main" id="{B77BEE10-5B83-DFCC-8C3F-B25996287AD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38546" y="3740349"/>
            <a:ext cx="3175000" cy="2387600"/>
          </a:xfrm>
          <a:prstGeom prst="rect">
            <a:avLst/>
          </a:prstGeom>
        </p:spPr>
      </p:pic>
      <p:pic>
        <p:nvPicPr>
          <p:cNvPr id="7" name="Picture 6">
            <a:extLst>
              <a:ext uri="{FF2B5EF4-FFF2-40B4-BE49-F238E27FC236}">
                <a16:creationId xmlns:a16="http://schemas.microsoft.com/office/drawing/2014/main" id="{6EF5BEC8-ED21-6AC5-69BA-B050ABD3D49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96563" y="3740349"/>
            <a:ext cx="3175000" cy="2387600"/>
          </a:xfrm>
          <a:prstGeom prst="rect">
            <a:avLst/>
          </a:prstGeom>
        </p:spPr>
      </p:pic>
      <p:pic>
        <p:nvPicPr>
          <p:cNvPr id="9" name="Picture 8">
            <a:extLst>
              <a:ext uri="{FF2B5EF4-FFF2-40B4-BE49-F238E27FC236}">
                <a16:creationId xmlns:a16="http://schemas.microsoft.com/office/drawing/2014/main" id="{254A93A7-CA7E-F7F1-DF6D-E49E1C4FF78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6563" y="1179946"/>
            <a:ext cx="3175000" cy="2387600"/>
          </a:xfrm>
          <a:prstGeom prst="rect">
            <a:avLst/>
          </a:prstGeom>
        </p:spPr>
      </p:pic>
      <p:sp>
        <p:nvSpPr>
          <p:cNvPr id="10" name="TextBox 9">
            <a:extLst>
              <a:ext uri="{FF2B5EF4-FFF2-40B4-BE49-F238E27FC236}">
                <a16:creationId xmlns:a16="http://schemas.microsoft.com/office/drawing/2014/main" id="{242EDB34-1C0A-A3E5-F9F3-9B01922EE3BB}"/>
              </a:ext>
            </a:extLst>
          </p:cNvPr>
          <p:cNvSpPr txBox="1"/>
          <p:nvPr/>
        </p:nvSpPr>
        <p:spPr>
          <a:xfrm>
            <a:off x="2096563" y="406885"/>
            <a:ext cx="5969904" cy="646331"/>
          </a:xfrm>
          <a:prstGeom prst="rect">
            <a:avLst/>
          </a:prstGeom>
          <a:noFill/>
        </p:spPr>
        <p:txBody>
          <a:bodyPr wrap="none" rtlCol="0">
            <a:spAutoFit/>
          </a:bodyPr>
          <a:lstStyle/>
          <a:p>
            <a:r>
              <a:rPr lang="en-US" dirty="0">
                <a:solidFill>
                  <a:schemeClr val="bg1"/>
                </a:solidFill>
              </a:rPr>
              <a:t>South Dakota ANG Repair Facility. </a:t>
            </a:r>
          </a:p>
          <a:p>
            <a:r>
              <a:rPr lang="en-US" dirty="0">
                <a:solidFill>
                  <a:schemeClr val="bg1"/>
                </a:solidFill>
              </a:rPr>
              <a:t>Application: various fuel line fixtures for inspection and repair.</a:t>
            </a:r>
          </a:p>
        </p:txBody>
      </p:sp>
    </p:spTree>
    <p:extLst>
      <p:ext uri="{BB962C8B-B14F-4D97-AF65-F5344CB8AC3E}">
        <p14:creationId xmlns:p14="http://schemas.microsoft.com/office/powerpoint/2010/main" val="259371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E0E8F1-D602-A5BD-7869-9F89404F4D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13826" y="1535242"/>
            <a:ext cx="2896926" cy="2172695"/>
          </a:xfrm>
          <a:prstGeom prst="rect">
            <a:avLst/>
          </a:prstGeom>
        </p:spPr>
      </p:pic>
      <p:pic>
        <p:nvPicPr>
          <p:cNvPr id="5" name="Picture 4">
            <a:extLst>
              <a:ext uri="{FF2B5EF4-FFF2-40B4-BE49-F238E27FC236}">
                <a16:creationId xmlns:a16="http://schemas.microsoft.com/office/drawing/2014/main" id="{D8BBA003-2DAB-0E84-C546-EB86C0F009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3922" y="1569726"/>
            <a:ext cx="5747874" cy="4310906"/>
          </a:xfrm>
          <a:prstGeom prst="rect">
            <a:avLst/>
          </a:prstGeom>
        </p:spPr>
      </p:pic>
      <p:pic>
        <p:nvPicPr>
          <p:cNvPr id="7" name="Picture 6">
            <a:extLst>
              <a:ext uri="{FF2B5EF4-FFF2-40B4-BE49-F238E27FC236}">
                <a16:creationId xmlns:a16="http://schemas.microsoft.com/office/drawing/2014/main" id="{C2F53790-FFCC-AACD-BC79-4EE48E2638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3826" y="3707937"/>
            <a:ext cx="2896926" cy="2172695"/>
          </a:xfrm>
          <a:prstGeom prst="rect">
            <a:avLst/>
          </a:prstGeom>
        </p:spPr>
      </p:pic>
      <p:sp>
        <p:nvSpPr>
          <p:cNvPr id="9" name="TextBox 8">
            <a:extLst>
              <a:ext uri="{FF2B5EF4-FFF2-40B4-BE49-F238E27FC236}">
                <a16:creationId xmlns:a16="http://schemas.microsoft.com/office/drawing/2014/main" id="{32026DEC-F864-C115-45D8-912F87BE893A}"/>
              </a:ext>
            </a:extLst>
          </p:cNvPr>
          <p:cNvSpPr txBox="1"/>
          <p:nvPr/>
        </p:nvSpPr>
        <p:spPr>
          <a:xfrm>
            <a:off x="1343922" y="406885"/>
            <a:ext cx="5969904" cy="646331"/>
          </a:xfrm>
          <a:prstGeom prst="rect">
            <a:avLst/>
          </a:prstGeom>
          <a:noFill/>
        </p:spPr>
        <p:txBody>
          <a:bodyPr wrap="none" rtlCol="0">
            <a:spAutoFit/>
          </a:bodyPr>
          <a:lstStyle/>
          <a:p>
            <a:r>
              <a:rPr lang="en-US" dirty="0">
                <a:solidFill>
                  <a:schemeClr val="bg1"/>
                </a:solidFill>
              </a:rPr>
              <a:t>Vermont ANG Repair Facility. </a:t>
            </a:r>
          </a:p>
          <a:p>
            <a:r>
              <a:rPr lang="en-US" dirty="0">
                <a:solidFill>
                  <a:schemeClr val="bg1"/>
                </a:solidFill>
              </a:rPr>
              <a:t>Application: various fuel line fixtures for inspection and repair.</a:t>
            </a:r>
          </a:p>
        </p:txBody>
      </p:sp>
    </p:spTree>
    <p:extLst>
      <p:ext uri="{BB962C8B-B14F-4D97-AF65-F5344CB8AC3E}">
        <p14:creationId xmlns:p14="http://schemas.microsoft.com/office/powerpoint/2010/main" val="1633944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E0A9B2-83AD-3170-EA86-F9CA8B661F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08527" y="2554131"/>
            <a:ext cx="4748464" cy="3561348"/>
          </a:xfrm>
          <a:prstGeom prst="rect">
            <a:avLst/>
          </a:prstGeom>
        </p:spPr>
      </p:pic>
      <p:pic>
        <p:nvPicPr>
          <p:cNvPr id="5" name="Picture 4">
            <a:extLst>
              <a:ext uri="{FF2B5EF4-FFF2-40B4-BE49-F238E27FC236}">
                <a16:creationId xmlns:a16="http://schemas.microsoft.com/office/drawing/2014/main" id="{80375714-70E2-4AC0-0ABB-1D4464020E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429" y="1483321"/>
            <a:ext cx="6176211" cy="4632158"/>
          </a:xfrm>
          <a:prstGeom prst="rect">
            <a:avLst/>
          </a:prstGeom>
        </p:spPr>
      </p:pic>
      <p:sp>
        <p:nvSpPr>
          <p:cNvPr id="6" name="TextBox 5">
            <a:extLst>
              <a:ext uri="{FF2B5EF4-FFF2-40B4-BE49-F238E27FC236}">
                <a16:creationId xmlns:a16="http://schemas.microsoft.com/office/drawing/2014/main" id="{793F93FA-63BB-1099-09F4-9F923369FC62}"/>
              </a:ext>
            </a:extLst>
          </p:cNvPr>
          <p:cNvSpPr txBox="1"/>
          <p:nvPr/>
        </p:nvSpPr>
        <p:spPr>
          <a:xfrm>
            <a:off x="562719" y="465436"/>
            <a:ext cx="8899936" cy="923330"/>
          </a:xfrm>
          <a:prstGeom prst="rect">
            <a:avLst/>
          </a:prstGeom>
          <a:noFill/>
        </p:spPr>
        <p:txBody>
          <a:bodyPr wrap="square" rtlCol="0">
            <a:spAutoFit/>
          </a:bodyPr>
          <a:lstStyle/>
          <a:p>
            <a:r>
              <a:rPr lang="en-US" dirty="0">
                <a:solidFill>
                  <a:schemeClr val="bg1"/>
                </a:solidFill>
              </a:rPr>
              <a:t>McSwain Engineering</a:t>
            </a:r>
          </a:p>
          <a:p>
            <a:r>
              <a:rPr lang="en-US" dirty="0">
                <a:solidFill>
                  <a:schemeClr val="bg1"/>
                </a:solidFill>
              </a:rPr>
              <a:t>Application: simple, long tubular part held with conical end component and rotary vise - reconfigurable, reuseable plates, and hollows for quick change.</a:t>
            </a:r>
          </a:p>
        </p:txBody>
      </p:sp>
    </p:spTree>
    <p:extLst>
      <p:ext uri="{BB962C8B-B14F-4D97-AF65-F5344CB8AC3E}">
        <p14:creationId xmlns:p14="http://schemas.microsoft.com/office/powerpoint/2010/main" val="3586931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277</TotalTime>
  <Words>1056</Words>
  <Application>Microsoft Office PowerPoint</Application>
  <PresentationFormat>Widescreen</PresentationFormat>
  <Paragraphs>94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Aptos Display</vt:lpstr>
      <vt:lpstr>Arial</vt:lpstr>
      <vt:lpstr>Roboto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marino</dc:creator>
  <cp:lastModifiedBy>linda marino</cp:lastModifiedBy>
  <cp:revision>75</cp:revision>
  <dcterms:created xsi:type="dcterms:W3CDTF">2024-05-30T12:40:24Z</dcterms:created>
  <dcterms:modified xsi:type="dcterms:W3CDTF">2024-06-04T13:19:09Z</dcterms:modified>
</cp:coreProperties>
</file>